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309" r:id="rId6"/>
    <p:sldId id="266" r:id="rId7"/>
    <p:sldId id="260" r:id="rId8"/>
    <p:sldId id="263" r:id="rId9"/>
    <p:sldId id="267" r:id="rId10"/>
    <p:sldId id="268" r:id="rId11"/>
    <p:sldId id="298" r:id="rId12"/>
    <p:sldId id="261" r:id="rId13"/>
    <p:sldId id="302" r:id="rId14"/>
    <p:sldId id="299" r:id="rId15"/>
    <p:sldId id="272" r:id="rId16"/>
    <p:sldId id="270" r:id="rId17"/>
    <p:sldId id="271" r:id="rId18"/>
    <p:sldId id="273" r:id="rId19"/>
    <p:sldId id="275" r:id="rId20"/>
    <p:sldId id="274" r:id="rId21"/>
    <p:sldId id="304" r:id="rId22"/>
    <p:sldId id="278" r:id="rId23"/>
    <p:sldId id="311" r:id="rId24"/>
    <p:sldId id="280" r:id="rId25"/>
    <p:sldId id="279" r:id="rId26"/>
    <p:sldId id="305" r:id="rId27"/>
    <p:sldId id="269" r:id="rId28"/>
    <p:sldId id="281" r:id="rId29"/>
    <p:sldId id="290" r:id="rId30"/>
    <p:sldId id="282" r:id="rId31"/>
    <p:sldId id="294" r:id="rId32"/>
    <p:sldId id="283" r:id="rId33"/>
    <p:sldId id="285" r:id="rId34"/>
    <p:sldId id="286" r:id="rId35"/>
    <p:sldId id="293" r:id="rId36"/>
    <p:sldId id="287" r:id="rId37"/>
    <p:sldId id="292" r:id="rId38"/>
    <p:sldId id="301" r:id="rId39"/>
    <p:sldId id="300" r:id="rId40"/>
    <p:sldId id="310" r:id="rId41"/>
    <p:sldId id="289" r:id="rId42"/>
    <p:sldId id="295" r:id="rId43"/>
    <p:sldId id="296" r:id="rId44"/>
    <p:sldId id="297" r:id="rId45"/>
    <p:sldId id="291" r:id="rId46"/>
    <p:sldId id="306" r:id="rId47"/>
    <p:sldId id="303" r:id="rId48"/>
    <p:sldId id="31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663"/>
    <a:srgbClr val="42C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6395" autoAdjust="0"/>
  </p:normalViewPr>
  <p:slideViewPr>
    <p:cSldViewPr>
      <p:cViewPr varScale="1">
        <p:scale>
          <a:sx n="68" d="100"/>
          <a:sy n="68" d="100"/>
        </p:scale>
        <p:origin x="16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F8E5B-1D4C-4B60-8F61-E0E69D240850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0C41-2A0F-45F5-A7A2-6A62F52F6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8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0C41-2A0F-45F5-A7A2-6A62F52F63B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1F04-ACBB-4CFF-B493-0FCACB1A50E0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BDA8-61CA-4D12-8AF6-1D329EC7A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2" y="2492896"/>
            <a:ext cx="7116656" cy="3888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34" y="1398312"/>
            <a:ext cx="5138732" cy="11665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4702" y="972017"/>
            <a:ext cx="506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РУКОПОЖАТИЕ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1619508"/>
            <a:ext cx="304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Распространенные ошибки: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988840"/>
            <a:ext cx="6840760" cy="252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рукопожатия через стол, порог, через головы, спины других людей</a:t>
            </a:r>
            <a:br>
              <a:rPr lang="ru-RU" sz="1600" dirty="0"/>
            </a:br>
            <a:r>
              <a:rPr lang="ru-RU" dirty="0"/>
              <a:t>рукопожатия без зрительного контакта</a:t>
            </a:r>
            <a:br>
              <a:rPr lang="ru-RU" sz="1600" dirty="0"/>
            </a:br>
            <a:r>
              <a:rPr lang="ru-RU" dirty="0"/>
              <a:t>рукопожатия с большим числом гостей</a:t>
            </a:r>
            <a:br>
              <a:rPr lang="ru-RU" sz="1600" dirty="0"/>
            </a:br>
            <a:r>
              <a:rPr lang="ru-RU" dirty="0"/>
              <a:t>рукопожатия в туалетных комнатах 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левая рука в кармане</a:t>
            </a:r>
          </a:p>
          <a:p>
            <a:pPr lvl="0">
              <a:lnSpc>
                <a:spcPct val="150000"/>
              </a:lnSpc>
            </a:pP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153118"/>
            <a:ext cx="216331" cy="259584"/>
          </a:xfrm>
          <a:prstGeom prst="rect">
            <a:avLst/>
          </a:prstGeom>
          <a:noFill/>
        </p:spPr>
      </p:pic>
      <p:pic>
        <p:nvPicPr>
          <p:cNvPr id="1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562140"/>
            <a:ext cx="216331" cy="259584"/>
          </a:xfrm>
          <a:prstGeom prst="rect">
            <a:avLst/>
          </a:prstGeom>
          <a:noFill/>
        </p:spPr>
      </p:pic>
      <p:pic>
        <p:nvPicPr>
          <p:cNvPr id="1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971162"/>
            <a:ext cx="216331" cy="259584"/>
          </a:xfrm>
          <a:prstGeom prst="rect">
            <a:avLst/>
          </a:prstGeom>
          <a:noFill/>
        </p:spPr>
      </p:pic>
      <p:pic>
        <p:nvPicPr>
          <p:cNvPr id="1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3380184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6278"/>
          <a:stretch/>
        </p:blipFill>
        <p:spPr>
          <a:xfrm>
            <a:off x="5076056" y="2997278"/>
            <a:ext cx="3528392" cy="331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73" y="4172013"/>
            <a:ext cx="291687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5" y="3789206"/>
            <a:ext cx="216331" cy="259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98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39199"/>
            <a:ext cx="3295105" cy="328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9760" r="4641" b="11361"/>
          <a:stretch/>
        </p:blipFill>
        <p:spPr>
          <a:xfrm>
            <a:off x="251520" y="2207635"/>
            <a:ext cx="5112568" cy="29523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1570" y="1188041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НЕПРАВИЛЬНОЕ РУКОПОЖАТИЕ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7165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4702" y="1069417"/>
            <a:ext cx="506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РУКОПОЖАТИЕ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7823" y="1660738"/>
            <a:ext cx="345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Правильное рукопожатие: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104" y="2276872"/>
            <a:ext cx="3168544" cy="201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короткое, но энергичное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свободное, уверенное, крепкое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полусогнутая рука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вертикальная плоскость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правая рука</a:t>
            </a:r>
          </a:p>
        </p:txBody>
      </p:sp>
      <p:pic>
        <p:nvPicPr>
          <p:cNvPr id="1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2399801"/>
            <a:ext cx="216331" cy="259584"/>
          </a:xfrm>
          <a:prstGeom prst="rect">
            <a:avLst/>
          </a:prstGeom>
          <a:noFill/>
        </p:spPr>
      </p:pic>
      <p:pic>
        <p:nvPicPr>
          <p:cNvPr id="1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2801921"/>
            <a:ext cx="216331" cy="259584"/>
          </a:xfrm>
          <a:prstGeom prst="rect">
            <a:avLst/>
          </a:prstGeom>
          <a:noFill/>
        </p:spPr>
      </p:pic>
      <p:pic>
        <p:nvPicPr>
          <p:cNvPr id="1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3191889"/>
            <a:ext cx="216331" cy="259584"/>
          </a:xfrm>
          <a:prstGeom prst="rect">
            <a:avLst/>
          </a:prstGeom>
          <a:noFill/>
        </p:spPr>
      </p:pic>
      <p:pic>
        <p:nvPicPr>
          <p:cNvPr id="1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76" y="3573709"/>
            <a:ext cx="216331" cy="259584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2" b="13886"/>
          <a:stretch/>
        </p:blipFill>
        <p:spPr>
          <a:xfrm>
            <a:off x="4499992" y="2326814"/>
            <a:ext cx="4195623" cy="218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755576" y="4766243"/>
            <a:ext cx="704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NB!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 Рукопожатие ТОЛЬКО ПРИ ПЕРВОЙ ВСТРЕЧЕ, никогда в течение дня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Обмениваются рукопожатиями ТОЛЬКО СТОЯ</a:t>
            </a:r>
          </a:p>
        </p:txBody>
      </p:sp>
      <p:pic>
        <p:nvPicPr>
          <p:cNvPr id="17" name="Picture 2" descr="C:\Users\user\Downloads\Этикет___\11-118415_check-logo.png">
            <a:extLst>
              <a:ext uri="{FF2B5EF4-FFF2-40B4-BE49-F238E27FC236}">
                <a16:creationId xmlns:a16="http://schemas.microsoft.com/office/drawing/2014/main" id="{571E62FE-764F-4115-9DF3-AF9CF1D2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2429" y="3960624"/>
            <a:ext cx="216331" cy="259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00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43608" y="1883076"/>
            <a:ext cx="629316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расстояние между партнерами (около метра)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положение кисти руки (не доминирующее, не просящее)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положение пальцев (большой приподнят, остальные соединены)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площадь соприкосновения ладоней (максимальная)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сила рукопожатия («автобусный» тест)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число встряхиваний (два, три)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время (не более 2-3 секунд)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направление взгляда (в глаза партнеру)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мимика (легкая улыбка)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2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006005"/>
            <a:ext cx="216331" cy="259584"/>
          </a:xfrm>
          <a:prstGeom prst="rect">
            <a:avLst/>
          </a:prstGeom>
          <a:noFill/>
        </p:spPr>
      </p:pic>
      <p:pic>
        <p:nvPicPr>
          <p:cNvPr id="2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408125"/>
            <a:ext cx="216331" cy="259584"/>
          </a:xfrm>
          <a:prstGeom prst="rect">
            <a:avLst/>
          </a:prstGeom>
          <a:noFill/>
        </p:spPr>
      </p:pic>
      <p:pic>
        <p:nvPicPr>
          <p:cNvPr id="2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798093"/>
            <a:ext cx="216331" cy="259584"/>
          </a:xfrm>
          <a:prstGeom prst="rect">
            <a:avLst/>
          </a:prstGeom>
          <a:noFill/>
        </p:spPr>
      </p:pic>
      <p:pic>
        <p:nvPicPr>
          <p:cNvPr id="2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3179913"/>
            <a:ext cx="216331" cy="259584"/>
          </a:xfrm>
          <a:prstGeom prst="rect">
            <a:avLst/>
          </a:prstGeom>
          <a:noFill/>
        </p:spPr>
      </p:pic>
      <p:pic>
        <p:nvPicPr>
          <p:cNvPr id="2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3561733"/>
            <a:ext cx="216331" cy="259584"/>
          </a:xfrm>
          <a:prstGeom prst="rect">
            <a:avLst/>
          </a:prstGeom>
          <a:noFill/>
        </p:spPr>
      </p:pic>
      <p:pic>
        <p:nvPicPr>
          <p:cNvPr id="2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091" y="3948142"/>
            <a:ext cx="216331" cy="259584"/>
          </a:xfrm>
          <a:prstGeom prst="rect">
            <a:avLst/>
          </a:prstGeom>
          <a:noFill/>
        </p:spPr>
      </p:pic>
      <p:pic>
        <p:nvPicPr>
          <p:cNvPr id="2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091" y="4338110"/>
            <a:ext cx="216331" cy="259584"/>
          </a:xfrm>
          <a:prstGeom prst="rect">
            <a:avLst/>
          </a:prstGeom>
          <a:noFill/>
        </p:spPr>
      </p:pic>
      <p:pic>
        <p:nvPicPr>
          <p:cNvPr id="28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091" y="4719930"/>
            <a:ext cx="216331" cy="259584"/>
          </a:xfrm>
          <a:prstGeom prst="rect">
            <a:avLst/>
          </a:prstGeom>
          <a:noFill/>
        </p:spPr>
      </p:pic>
      <p:pic>
        <p:nvPicPr>
          <p:cNvPr id="2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091" y="5101750"/>
            <a:ext cx="216331" cy="2595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74702" y="1116033"/>
            <a:ext cx="506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РУКОПОЖАТИЕ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3504370" cy="233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863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32848" cy="4722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271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636" y="1078003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ПРЕДСТАВЛЕНИЕ</a:t>
            </a:r>
          </a:p>
          <a:p>
            <a:pPr lvl="0" algn="ctr"/>
            <a:r>
              <a:rPr lang="ru-RU" sz="3200" b="1" dirty="0"/>
              <a:t>САМОПРЕДСТАВЛЕНИЕ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636" y="2636912"/>
            <a:ext cx="7308812" cy="8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Представление облегчает начало коммуникации и создает благоприятную атмосферу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7" y="232596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NB!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1710" y="3501008"/>
            <a:ext cx="5220580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b="1" dirty="0"/>
              <a:t>имя + (отчество)+ фамилия + должность + компания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4599419"/>
            <a:ext cx="29523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/>
              <a:t>При представлении не принято называть собственные почетные или ученые звания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25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3"/>
          <a:srcRect l="39386" t="17730" r="52409" b="66018"/>
          <a:stretch/>
        </p:blipFill>
        <p:spPr bwMode="auto">
          <a:xfrm>
            <a:off x="755576" y="4897963"/>
            <a:ext cx="432048" cy="47525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32" y="4077072"/>
            <a:ext cx="3428476" cy="228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759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352" y="945342"/>
            <a:ext cx="746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/>
              <a:t>ПРЕДСТАВЛЕНИЕ  С ПОМОЩЬЮ ПОСРЕДНИКА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9592" y="1412776"/>
            <a:ext cx="561662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представляют первым менее значимого более значимому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1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1540529"/>
            <a:ext cx="216331" cy="25958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26209" y="1854640"/>
            <a:ext cx="3600592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700" dirty="0"/>
              <a:t>ПОДЧИНЕННОГО - </a:t>
            </a:r>
          </a:p>
          <a:p>
            <a:pPr lvl="0" algn="r">
              <a:lnSpc>
                <a:spcPct val="150000"/>
              </a:lnSpc>
            </a:pPr>
            <a:r>
              <a:rPr lang="ru-RU" sz="1700" dirty="0"/>
              <a:t>СОТРУДНИКА - </a:t>
            </a:r>
          </a:p>
          <a:p>
            <a:pPr algn="r">
              <a:lnSpc>
                <a:spcPct val="150000"/>
              </a:lnSpc>
            </a:pPr>
            <a:endParaRPr lang="ru-RU" sz="1700" dirty="0"/>
          </a:p>
          <a:p>
            <a:pPr algn="r">
              <a:lnSpc>
                <a:spcPct val="150000"/>
              </a:lnSpc>
            </a:pPr>
            <a:r>
              <a:rPr lang="ru-RU" sz="1700" dirty="0"/>
              <a:t>МУЖЧИНУ - </a:t>
            </a:r>
          </a:p>
          <a:p>
            <a:pPr lvl="0" algn="r">
              <a:lnSpc>
                <a:spcPct val="150000"/>
              </a:lnSpc>
            </a:pPr>
            <a:r>
              <a:rPr lang="ru-RU" sz="1700" dirty="0"/>
              <a:t>МЛАДШЕГО -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8176" y="1854639"/>
            <a:ext cx="3194777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НАЧАЛЬНИКУ 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КЛИЕНТУ / ГОСТЮ</a:t>
            </a:r>
          </a:p>
          <a:p>
            <a:pPr lvl="0">
              <a:lnSpc>
                <a:spcPct val="150000"/>
              </a:lnSpc>
            </a:pPr>
            <a:endParaRPr lang="ru-RU" sz="1700" dirty="0"/>
          </a:p>
          <a:p>
            <a:pPr lvl="0">
              <a:lnSpc>
                <a:spcPct val="150000"/>
              </a:lnSpc>
            </a:pPr>
            <a:r>
              <a:rPr lang="ru-RU" sz="1700" dirty="0"/>
              <a:t>ЖЕНЩИНЕ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СТАРШЕМУ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592" y="3958677"/>
            <a:ext cx="5616624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первым называем того, КОМУ представляем</a:t>
            </a:r>
          </a:p>
        </p:txBody>
      </p:sp>
      <p:pic>
        <p:nvPicPr>
          <p:cNvPr id="2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4086430"/>
            <a:ext cx="216331" cy="25958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97980" y="4757663"/>
            <a:ext cx="741843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ИМЯ - ОТЧЕСТВО - ФАМИЛИЯ – </a:t>
            </a:r>
          </a:p>
          <a:p>
            <a:pPr lvl="0"/>
            <a:r>
              <a:rPr lang="ru-RU" sz="1700" dirty="0"/>
              <a:t>должность / профессия + положительная </a:t>
            </a:r>
          </a:p>
          <a:p>
            <a:pPr lvl="0"/>
            <a:r>
              <a:rPr lang="ru-RU" sz="1700" dirty="0"/>
              <a:t>характеристика + что вас связывает</a:t>
            </a:r>
          </a:p>
        </p:txBody>
      </p:sp>
      <p:pic>
        <p:nvPicPr>
          <p:cNvPr id="2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1956" y="4784526"/>
            <a:ext cx="216331" cy="259584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187624" y="2924944"/>
            <a:ext cx="6552728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86430"/>
            <a:ext cx="3439002" cy="229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389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586" y="1188041"/>
            <a:ext cx="745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РЕЧЕВЫЕ ФОРМУЛЫ ПРЕДСТАВЛЕНИЯ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096" y="2040438"/>
            <a:ext cx="4131976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Познакомьтесь, пожалуйста… (равные)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Разрешите вам представить… (неравные)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Хочу познакомить вас с… (неформально)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2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2163367"/>
            <a:ext cx="216331" cy="259584"/>
          </a:xfrm>
          <a:prstGeom prst="rect">
            <a:avLst/>
          </a:prstGeom>
          <a:noFill/>
        </p:spPr>
      </p:pic>
      <p:pic>
        <p:nvPicPr>
          <p:cNvPr id="2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2565487"/>
            <a:ext cx="216331" cy="259584"/>
          </a:xfrm>
          <a:prstGeom prst="rect">
            <a:avLst/>
          </a:prstGeom>
          <a:noFill/>
        </p:spPr>
      </p:pic>
      <p:pic>
        <p:nvPicPr>
          <p:cNvPr id="2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2955455"/>
            <a:ext cx="216331" cy="25958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614724" y="3758810"/>
            <a:ext cx="23092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/>
              <a:t>Это...</a:t>
            </a:r>
          </a:p>
          <a:p>
            <a:pPr lvl="0">
              <a:lnSpc>
                <a:spcPct val="150000"/>
              </a:lnSpc>
            </a:pPr>
            <a:endParaRPr lang="ru-RU" sz="1400" dirty="0"/>
          </a:p>
          <a:p>
            <a:pPr lvl="0">
              <a:lnSpc>
                <a:spcPct val="150000"/>
              </a:lnSpc>
            </a:pPr>
            <a:r>
              <a:rPr lang="ru-RU" sz="1400" dirty="0"/>
              <a:t>Много слышала о Вас...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31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4"/>
          <a:srcRect l="39386" t="17730" r="52409" b="66018"/>
          <a:stretch/>
        </p:blipFill>
        <p:spPr bwMode="auto">
          <a:xfrm>
            <a:off x="1182676" y="3796002"/>
            <a:ext cx="432048" cy="475253"/>
          </a:xfrm>
          <a:prstGeom prst="rect">
            <a:avLst/>
          </a:prstGeom>
          <a:noFill/>
        </p:spPr>
      </p:pic>
      <p:pic>
        <p:nvPicPr>
          <p:cNvPr id="32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4"/>
          <a:srcRect l="39386" t="17730" r="52409" b="66018"/>
          <a:stretch/>
        </p:blipFill>
        <p:spPr bwMode="auto">
          <a:xfrm>
            <a:off x="1182676" y="4393907"/>
            <a:ext cx="432048" cy="47525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27" y="3515418"/>
            <a:ext cx="3972843" cy="264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088096" y="5111750"/>
            <a:ext cx="367240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Приятно познакомиться...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Рад знакомству...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Это честь познакомиться с Вами...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234679"/>
            <a:ext cx="216331" cy="259584"/>
          </a:xfrm>
          <a:prstGeom prst="rect">
            <a:avLst/>
          </a:prstGeom>
          <a:noFill/>
        </p:spPr>
      </p:pic>
      <p:pic>
        <p:nvPicPr>
          <p:cNvPr id="1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636799"/>
            <a:ext cx="216331" cy="259584"/>
          </a:xfrm>
          <a:prstGeom prst="rect">
            <a:avLst/>
          </a:prstGeom>
          <a:noFill/>
        </p:spPr>
      </p:pic>
      <p:pic>
        <p:nvPicPr>
          <p:cNvPr id="1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6026767"/>
            <a:ext cx="216331" cy="259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526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636" y="98363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ПРЕДСТАВЛЕНИЕ</a:t>
            </a:r>
          </a:p>
          <a:p>
            <a:pPr lvl="0" algn="ctr"/>
            <a:r>
              <a:rPr lang="ru-RU" sz="3200" b="1" dirty="0"/>
              <a:t>ПРИ РАВНОМ СТАТУСЕ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2100625"/>
            <a:ext cx="65527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младшего по возрасту первым представляют старшему по возрасту</a:t>
            </a:r>
          </a:p>
          <a:p>
            <a:pPr lvl="0"/>
            <a:r>
              <a:rPr lang="ru-RU" sz="1700" dirty="0"/>
              <a:t> </a:t>
            </a:r>
          </a:p>
          <a:p>
            <a:pPr lvl="0"/>
            <a:r>
              <a:rPr lang="ru-RU" sz="1700" dirty="0"/>
              <a:t>представляют «долгожителю»</a:t>
            </a:r>
          </a:p>
        </p:txBody>
      </p:sp>
      <p:pic>
        <p:nvPicPr>
          <p:cNvPr id="1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2132856"/>
            <a:ext cx="216331" cy="2595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8"/>
          <a:stretch/>
        </p:blipFill>
        <p:spPr>
          <a:xfrm>
            <a:off x="2439350" y="3933056"/>
            <a:ext cx="42653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2662909"/>
            <a:ext cx="216331" cy="2595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1" y="3076380"/>
            <a:ext cx="760675" cy="7505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6922" y="3143870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во время знакомства обязательно смотрите в глаза человеку, </a:t>
            </a:r>
          </a:p>
          <a:p>
            <a:pPr lvl="0"/>
            <a:r>
              <a:rPr lang="ru-RU" sz="1700" dirty="0"/>
              <a:t>сохраняйте «открытые» позы и доброжелательное выражение лица.</a:t>
            </a:r>
          </a:p>
        </p:txBody>
      </p:sp>
    </p:spTree>
    <p:extLst>
      <p:ext uri="{BB962C8B-B14F-4D97-AF65-F5344CB8AC3E}">
        <p14:creationId xmlns:p14="http://schemas.microsoft.com/office/powerpoint/2010/main" val="1025676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8900" y="1217658"/>
            <a:ext cx="694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«ТЫ»/ «ВЫ» В ДЕЛОВОМ ОБЩЕНИИ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600" y="2040686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В рамках делового общения в устной и письменной речи допустимые обращения – «ВЫ» или «ТЫ»</a:t>
            </a:r>
          </a:p>
        </p:txBody>
      </p:sp>
      <p:pic>
        <p:nvPicPr>
          <p:cNvPr id="2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2072917"/>
            <a:ext cx="216331" cy="259584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1" y="2894492"/>
            <a:ext cx="760675" cy="7505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6922" y="2961982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В официальной обстановке – только «ВЫ» и по имени (имени, отчеству) в соответствии со стандартами корпоративной культуры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64" y="3858628"/>
            <a:ext cx="3694672" cy="246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451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pic>
        <p:nvPicPr>
          <p:cNvPr id="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27377" y="1618112"/>
            <a:ext cx="180799" cy="1937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80925" y="980728"/>
            <a:ext cx="4049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Екатерина Шестакова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4108" y="1484784"/>
            <a:ext cx="44443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специалист по этикету и эффективным коммуникациям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член Ассоциации специалистов по этикету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автор статей в СМИ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организатор и ведущая «Игры в этикет»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соавтор методического пособия «Дорожный этикет»</a:t>
            </a:r>
          </a:p>
        </p:txBody>
      </p:sp>
      <p:pic>
        <p:nvPicPr>
          <p:cNvPr id="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22309" y="1945152"/>
            <a:ext cx="180799" cy="193713"/>
          </a:xfrm>
          <a:prstGeom prst="rect">
            <a:avLst/>
          </a:prstGeom>
          <a:noFill/>
        </p:spPr>
      </p:pic>
      <p:pic>
        <p:nvPicPr>
          <p:cNvPr id="1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22309" y="2245101"/>
            <a:ext cx="180799" cy="193713"/>
          </a:xfrm>
          <a:prstGeom prst="rect">
            <a:avLst/>
          </a:prstGeom>
          <a:noFill/>
        </p:spPr>
      </p:pic>
      <p:pic>
        <p:nvPicPr>
          <p:cNvPr id="1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25059" y="2567997"/>
            <a:ext cx="180799" cy="193713"/>
          </a:xfrm>
          <a:prstGeom prst="rect">
            <a:avLst/>
          </a:prstGeom>
          <a:noFill/>
        </p:spPr>
      </p:pic>
      <p:pic>
        <p:nvPicPr>
          <p:cNvPr id="1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25059" y="2890109"/>
            <a:ext cx="180799" cy="1937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03108" y="3137255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Образование: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04108" y="3430448"/>
            <a:ext cx="46603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высшее - гуманитарное, СПбГУКИ, РАНХИГС;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Дипломатическая Академия МИД РФ (Москва);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Национальная Академия этикета и протокола «</a:t>
            </a:r>
            <a:r>
              <a:rPr lang="ru-RU" sz="1400" dirty="0" err="1"/>
              <a:t>ИнтерПротокол</a:t>
            </a:r>
            <a:r>
              <a:rPr lang="ru-RU" sz="1400" dirty="0"/>
              <a:t>» (Москва);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Центр эффективных коммуникаций </a:t>
            </a:r>
            <a:r>
              <a:rPr lang="ru-RU" sz="1400" dirty="0" err="1"/>
              <a:t>И.С.Арцишевского</a:t>
            </a:r>
            <a:r>
              <a:rPr lang="ru-RU" sz="1400" dirty="0"/>
              <a:t> (Санкт-Петербург)</a:t>
            </a:r>
          </a:p>
        </p:txBody>
      </p:sp>
      <p:pic>
        <p:nvPicPr>
          <p:cNvPr id="1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22309" y="4187284"/>
            <a:ext cx="180799" cy="19371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302108" y="5445224"/>
            <a:ext cx="119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Контакты: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03108" y="5734349"/>
            <a:ext cx="444535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etiket.pro@yandex.ru</a:t>
            </a:r>
            <a:r>
              <a:rPr lang="ru-RU" sz="1400" dirty="0"/>
              <a:t>             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vk.com/</a:t>
            </a:r>
            <a:r>
              <a:rPr lang="en-US" sz="1400" dirty="0" err="1"/>
              <a:t>proetiket</a:t>
            </a:r>
            <a:endParaRPr lang="ru-RU" sz="1400" dirty="0"/>
          </a:p>
        </p:txBody>
      </p:sp>
      <p:pic>
        <p:nvPicPr>
          <p:cNvPr id="2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22309" y="3876808"/>
            <a:ext cx="180799" cy="193713"/>
          </a:xfrm>
          <a:prstGeom prst="rect">
            <a:avLst/>
          </a:prstGeom>
          <a:noFill/>
        </p:spPr>
      </p:pic>
      <p:pic>
        <p:nvPicPr>
          <p:cNvPr id="2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21309" y="4832017"/>
            <a:ext cx="180799" cy="193713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63" y="5850693"/>
            <a:ext cx="246889" cy="2011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08" y="6208735"/>
            <a:ext cx="201170" cy="2011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0397" r="7975"/>
          <a:stretch/>
        </p:blipFill>
        <p:spPr>
          <a:xfrm>
            <a:off x="688813" y="1625726"/>
            <a:ext cx="3019091" cy="468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7261" r="7004" b="8169"/>
          <a:stretch/>
        </p:blipFill>
        <p:spPr>
          <a:xfrm>
            <a:off x="7557012" y="5412910"/>
            <a:ext cx="1040426" cy="10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0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636" y="118804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ИНИЦИАТИВА ПЕРЕХОДА НА «ТЫ»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632" y="2732728"/>
            <a:ext cx="36364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НЕ ИНИЦИИРОВАТЬ переход на «ТЫ»</a:t>
            </a:r>
          </a:p>
        </p:txBody>
      </p:sp>
      <p:pic>
        <p:nvPicPr>
          <p:cNvPr id="1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20633" y="4798309"/>
            <a:ext cx="216331" cy="259584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4860032" y="2270339"/>
            <a:ext cx="108012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96036" y="2909699"/>
            <a:ext cx="1116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60032" y="3117012"/>
            <a:ext cx="108012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2160" y="2093367"/>
            <a:ext cx="12241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дистанция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60" y="2708484"/>
            <a:ext cx="15841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формальность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2160" y="3317503"/>
            <a:ext cx="1584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деловые отношения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9" y="2510189"/>
            <a:ext cx="760675" cy="7505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9632" y="4604936"/>
            <a:ext cx="33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Инициатор перехода на «ТЫ» - только СТАРШИЙ ПО СТАТУСУ!</a:t>
            </a:r>
            <a:endParaRPr lang="ru-RU" sz="1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54159"/>
            <a:ext cx="3675813" cy="245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8268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2028830"/>
            <a:ext cx="77768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помнить имена коллег, деловых партнеров, клиентов – ваша должностная обязанность.</a:t>
            </a:r>
          </a:p>
          <a:p>
            <a:pPr lvl="0"/>
            <a:r>
              <a:rPr lang="ru-RU" sz="1700" dirty="0"/>
              <a:t> </a:t>
            </a:r>
            <a:r>
              <a:rPr lang="ru-RU" sz="1700" b="1" dirty="0"/>
              <a:t>«Я рад(а) встретиться с вами, но, к сожалению, не могу вспомнить ваше имя».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6922" y="3104432"/>
            <a:ext cx="65974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«девочки/мальчики», «куколки/красавчики», «Оленьки/Коленьки», «деточки/милочки»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6922" y="4045054"/>
            <a:ext cx="45812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«он/она» о присутствующих (только по имени)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1600" y="4803249"/>
            <a:ext cx="64087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при обращении к группе людей: «Уважаемые коллеги / господа»</a:t>
            </a:r>
            <a:endParaRPr lang="ru-RU" sz="1700" b="1" dirty="0"/>
          </a:p>
        </p:txBody>
      </p:sp>
      <p:pic>
        <p:nvPicPr>
          <p:cNvPr id="1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4835480"/>
            <a:ext cx="216331" cy="259584"/>
          </a:xfrm>
          <a:prstGeom prst="rect">
            <a:avLst/>
          </a:prstGeom>
          <a:noFill/>
        </p:spPr>
      </p:pic>
      <p:pic>
        <p:nvPicPr>
          <p:cNvPr id="20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4"/>
          <a:srcRect l="39386" t="17730" r="52409" b="66018"/>
          <a:stretch/>
        </p:blipFill>
        <p:spPr bwMode="auto">
          <a:xfrm>
            <a:off x="700388" y="3043769"/>
            <a:ext cx="432048" cy="475253"/>
          </a:xfrm>
          <a:prstGeom prst="rect">
            <a:avLst/>
          </a:prstGeom>
          <a:noFill/>
        </p:spPr>
      </p:pic>
      <p:pic>
        <p:nvPicPr>
          <p:cNvPr id="25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4"/>
          <a:srcRect l="39386" t="17730" r="52409" b="66018"/>
          <a:stretch/>
        </p:blipFill>
        <p:spPr bwMode="auto">
          <a:xfrm>
            <a:off x="700388" y="3984824"/>
            <a:ext cx="432048" cy="4752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95636" y="118804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ОБРАЩЕНИЕ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938732-1DC0-4BF5-BBA4-850E198F0E89}"/>
              </a:ext>
            </a:extLst>
          </p:cNvPr>
          <p:cNvSpPr/>
          <p:nvPr/>
        </p:nvSpPr>
        <p:spPr>
          <a:xfrm>
            <a:off x="773287" y="1700809"/>
            <a:ext cx="1062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NB!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75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636" y="118804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РЕЧЕВЫЕ ФОРМУЛЫ ПРОЩАНИЯ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040686"/>
            <a:ext cx="31683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«До свидания» / «До встречи»</a:t>
            </a:r>
          </a:p>
        </p:txBody>
      </p:sp>
      <p:pic>
        <p:nvPicPr>
          <p:cNvPr id="1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2072917"/>
            <a:ext cx="216331" cy="2595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73994" y="2707120"/>
            <a:ext cx="213295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«До скорого»</a:t>
            </a:r>
          </a:p>
          <a:p>
            <a:pPr lvl="0"/>
            <a:endParaRPr lang="ru-RU" sz="1700" dirty="0"/>
          </a:p>
          <a:p>
            <a:pPr lvl="0"/>
            <a:endParaRPr lang="ru-RU" sz="1700" dirty="0"/>
          </a:p>
          <a:p>
            <a:pPr lvl="0"/>
            <a:r>
              <a:rPr lang="ru-RU" sz="1700" dirty="0"/>
              <a:t>«Еще увидимся»</a:t>
            </a:r>
          </a:p>
          <a:p>
            <a:pPr lvl="0"/>
            <a:endParaRPr lang="ru-RU" sz="1700" dirty="0"/>
          </a:p>
          <a:p>
            <a:pPr lvl="0"/>
            <a:endParaRPr lang="ru-RU" sz="1700" dirty="0"/>
          </a:p>
          <a:p>
            <a:pPr lvl="0"/>
            <a:r>
              <a:rPr lang="ru-RU" sz="1700" dirty="0"/>
              <a:t>«Давайте..»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9870" y="4911566"/>
            <a:ext cx="46085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«Я рад, что мы обо всем договорились»</a:t>
            </a:r>
          </a:p>
          <a:p>
            <a:pPr lvl="0"/>
            <a:endParaRPr lang="ru-RU" sz="1700" dirty="0"/>
          </a:p>
          <a:p>
            <a:pPr lvl="0"/>
            <a:r>
              <a:rPr lang="ru-RU" sz="1700" dirty="0"/>
              <a:t>«Я очень доволен встречей»</a:t>
            </a:r>
          </a:p>
          <a:p>
            <a:pPr lvl="0"/>
            <a:endParaRPr lang="ru-RU" sz="1700" dirty="0"/>
          </a:p>
          <a:p>
            <a:pPr lvl="0"/>
            <a:r>
              <a:rPr lang="ru-RU" sz="1700" dirty="0"/>
              <a:t>«Надеемся на дальнейшее сотрудничество»</a:t>
            </a:r>
          </a:p>
        </p:txBody>
      </p:sp>
      <p:pic>
        <p:nvPicPr>
          <p:cNvPr id="38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4"/>
          <a:srcRect l="39386" t="17730" r="52409" b="66018"/>
          <a:stretch/>
        </p:blipFill>
        <p:spPr bwMode="auto">
          <a:xfrm>
            <a:off x="1295636" y="2665315"/>
            <a:ext cx="432048" cy="475253"/>
          </a:xfrm>
          <a:prstGeom prst="rect">
            <a:avLst/>
          </a:prstGeom>
          <a:noFill/>
        </p:spPr>
      </p:pic>
      <p:pic>
        <p:nvPicPr>
          <p:cNvPr id="39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4"/>
          <a:srcRect l="39386" t="17730" r="52409" b="66018"/>
          <a:stretch/>
        </p:blipFill>
        <p:spPr bwMode="auto">
          <a:xfrm>
            <a:off x="1295636" y="3449839"/>
            <a:ext cx="432048" cy="475253"/>
          </a:xfrm>
          <a:prstGeom prst="rect">
            <a:avLst/>
          </a:prstGeom>
          <a:noFill/>
        </p:spPr>
      </p:pic>
      <p:pic>
        <p:nvPicPr>
          <p:cNvPr id="40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4"/>
          <a:srcRect l="39386" t="17730" r="52409" b="66018"/>
          <a:stretch/>
        </p:blipFill>
        <p:spPr bwMode="auto">
          <a:xfrm>
            <a:off x="1295636" y="4199400"/>
            <a:ext cx="432048" cy="47525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06" y="2125666"/>
            <a:ext cx="3864344" cy="2577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16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1570" y="1116033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РЕЧЕВЫЕ ФОРМУЛЫ БЛАГОДАРНОСТИ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95836" y="1769041"/>
            <a:ext cx="29523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/>
              <a:t>СПАСИБО </a:t>
            </a:r>
            <a:r>
              <a:rPr lang="en-US" b="1" dirty="0"/>
              <a:t>VS </a:t>
            </a:r>
            <a:r>
              <a:rPr lang="ru-RU" b="1" dirty="0"/>
              <a:t>БЛАГОДАРЮ</a:t>
            </a:r>
            <a:endParaRPr lang="ru-RU" sz="1700" b="1" dirty="0">
              <a:latin typeface="Arial Black" panose="020B0A04020102020204" pitchFamily="34" charset="0"/>
            </a:endParaRPr>
          </a:p>
        </p:txBody>
      </p:sp>
      <p:pic>
        <p:nvPicPr>
          <p:cNvPr id="14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3"/>
          <a:srcRect l="39386" t="17730" r="52409" b="66018"/>
          <a:stretch/>
        </p:blipFill>
        <p:spPr bwMode="auto">
          <a:xfrm>
            <a:off x="683568" y="2336363"/>
            <a:ext cx="432048" cy="47525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91643" y="2336363"/>
            <a:ext cx="2616261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не за что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не стоит благодарности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без проблем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пустяки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сочтемся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6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3"/>
          <a:srcRect l="39386" t="19173" r="52409" b="66018"/>
          <a:stretch/>
        </p:blipFill>
        <p:spPr bwMode="auto">
          <a:xfrm>
            <a:off x="683568" y="2765339"/>
            <a:ext cx="432048" cy="433072"/>
          </a:xfrm>
          <a:prstGeom prst="rect">
            <a:avLst/>
          </a:prstGeom>
          <a:noFill/>
        </p:spPr>
      </p:pic>
      <p:pic>
        <p:nvPicPr>
          <p:cNvPr id="17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3"/>
          <a:srcRect l="39386" t="17730" r="52409" b="66018"/>
          <a:stretch/>
        </p:blipFill>
        <p:spPr bwMode="auto">
          <a:xfrm>
            <a:off x="683568" y="3154182"/>
            <a:ext cx="432048" cy="475253"/>
          </a:xfrm>
          <a:prstGeom prst="rect">
            <a:avLst/>
          </a:prstGeom>
          <a:noFill/>
        </p:spPr>
      </p:pic>
      <p:pic>
        <p:nvPicPr>
          <p:cNvPr id="19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3"/>
          <a:srcRect l="39386" t="19173" r="52409" b="66018"/>
          <a:stretch/>
        </p:blipFill>
        <p:spPr bwMode="auto">
          <a:xfrm>
            <a:off x="677772" y="3573016"/>
            <a:ext cx="432048" cy="433072"/>
          </a:xfrm>
          <a:prstGeom prst="rect">
            <a:avLst/>
          </a:prstGeom>
          <a:noFill/>
        </p:spPr>
      </p:pic>
      <p:pic>
        <p:nvPicPr>
          <p:cNvPr id="20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3"/>
          <a:srcRect l="39386" t="17730" r="52409" b="66018"/>
          <a:stretch/>
        </p:blipFill>
        <p:spPr bwMode="auto">
          <a:xfrm>
            <a:off x="677772" y="3961859"/>
            <a:ext cx="432048" cy="475253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220072" y="2348880"/>
            <a:ext cx="331236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был(а) рад(а) помочь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пожалуйста, обращайтесь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мне было приятно помочь вам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3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15544" y="2471809"/>
            <a:ext cx="216331" cy="259584"/>
          </a:xfrm>
          <a:prstGeom prst="rect">
            <a:avLst/>
          </a:prstGeom>
          <a:noFill/>
        </p:spPr>
      </p:pic>
      <p:pic>
        <p:nvPicPr>
          <p:cNvPr id="38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15544" y="2873929"/>
            <a:ext cx="216331" cy="259584"/>
          </a:xfrm>
          <a:prstGeom prst="rect">
            <a:avLst/>
          </a:prstGeom>
          <a:noFill/>
        </p:spPr>
      </p:pic>
      <p:pic>
        <p:nvPicPr>
          <p:cNvPr id="3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15544" y="3263897"/>
            <a:ext cx="216331" cy="2595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13395"/>
            <a:ext cx="388519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4917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233109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ВИЗИТНАЯ КАРТОЧКА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608" y="1883076"/>
            <a:ext cx="6293160" cy="8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визитная карточка – часть вашего имиджа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не визитка, а визитная карточка!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2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006005"/>
            <a:ext cx="216331" cy="259584"/>
          </a:xfrm>
          <a:prstGeom prst="rect">
            <a:avLst/>
          </a:prstGeom>
          <a:noFill/>
        </p:spPr>
      </p:pic>
      <p:pic>
        <p:nvPicPr>
          <p:cNvPr id="2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408125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38" y="2914532"/>
            <a:ext cx="6040724" cy="339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608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7524" y="1234633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ПРАВИЛА ОФОРМЛЕНИЯ ВИЗИТНЫХ КАРТОЧЕК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608" y="1883076"/>
            <a:ext cx="6293160" cy="240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стиль оформления сдержанный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НЕТ фотографиям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должность – с указанием сферы деятельности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контактная информация  - необходимый минимум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НЕ играем с шрифтами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текст легко читаем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2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006005"/>
            <a:ext cx="216331" cy="259584"/>
          </a:xfrm>
          <a:prstGeom prst="rect">
            <a:avLst/>
          </a:prstGeom>
          <a:noFill/>
        </p:spPr>
      </p:pic>
      <p:pic>
        <p:nvPicPr>
          <p:cNvPr id="2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408125"/>
            <a:ext cx="216331" cy="259584"/>
          </a:xfrm>
          <a:prstGeom prst="rect">
            <a:avLst/>
          </a:prstGeom>
          <a:noFill/>
        </p:spPr>
      </p:pic>
      <p:pic>
        <p:nvPicPr>
          <p:cNvPr id="2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798093"/>
            <a:ext cx="216331" cy="259584"/>
          </a:xfrm>
          <a:prstGeom prst="rect">
            <a:avLst/>
          </a:prstGeom>
          <a:noFill/>
        </p:spPr>
      </p:pic>
      <p:pic>
        <p:nvPicPr>
          <p:cNvPr id="2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3179913"/>
            <a:ext cx="216331" cy="259584"/>
          </a:xfrm>
          <a:prstGeom prst="rect">
            <a:avLst/>
          </a:prstGeom>
          <a:noFill/>
        </p:spPr>
      </p:pic>
      <p:pic>
        <p:nvPicPr>
          <p:cNvPr id="2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3561733"/>
            <a:ext cx="216331" cy="259584"/>
          </a:xfrm>
          <a:prstGeom prst="rect">
            <a:avLst/>
          </a:prstGeom>
          <a:noFill/>
        </p:spPr>
      </p:pic>
      <p:pic>
        <p:nvPicPr>
          <p:cNvPr id="2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091" y="3948142"/>
            <a:ext cx="216331" cy="2595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17122"/>
            <a:ext cx="4637722" cy="2764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8666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33205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ОФОРМЛЕНИЕ ВИЗИТНЫХ КАРТОЧЕК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7232" y="2174828"/>
            <a:ext cx="6293160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качество бумаги и печати на высоте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ИМЯ – отчество - фамилия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шик, блеск, блик, черный фон – дурной тон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НЕТ двухсторонним визитным карточкам</a:t>
            </a:r>
          </a:p>
        </p:txBody>
      </p:sp>
      <p:pic>
        <p:nvPicPr>
          <p:cNvPr id="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2704" y="2297757"/>
            <a:ext cx="216331" cy="259584"/>
          </a:xfrm>
          <a:prstGeom prst="rect">
            <a:avLst/>
          </a:prstGeom>
          <a:noFill/>
        </p:spPr>
      </p:pic>
      <p:pic>
        <p:nvPicPr>
          <p:cNvPr id="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2704" y="2699877"/>
            <a:ext cx="216331" cy="259584"/>
          </a:xfrm>
          <a:prstGeom prst="rect">
            <a:avLst/>
          </a:prstGeom>
          <a:noFill/>
        </p:spPr>
      </p:pic>
      <p:pic>
        <p:nvPicPr>
          <p:cNvPr id="8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2704" y="3089845"/>
            <a:ext cx="216331" cy="259584"/>
          </a:xfrm>
          <a:prstGeom prst="rect">
            <a:avLst/>
          </a:prstGeom>
          <a:noFill/>
        </p:spPr>
      </p:pic>
      <p:pic>
        <p:nvPicPr>
          <p:cNvPr id="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2704" y="3471665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78356"/>
            <a:ext cx="3168352" cy="1758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791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18804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ПРАВИЛА ВРУЧЕНИЯ ВИЗИТНЫХ КАРТОЧЕК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4160" y="1847163"/>
            <a:ext cx="629316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первым подает младший по статусу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вручаем правой рукой текстом к коллеге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визуальный контакт, затем на визитную карточку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возможно прочитать вслух визитную карточку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не кладем в карманы, не теребим, не обмахиваемся!</a:t>
            </a:r>
          </a:p>
          <a:p>
            <a:pPr>
              <a:lnSpc>
                <a:spcPct val="150000"/>
              </a:lnSpc>
            </a:pPr>
            <a:r>
              <a:rPr lang="ru-RU" sz="1700" dirty="0"/>
              <a:t>не вручаем мятые, испачканные карточки</a:t>
            </a:r>
          </a:p>
        </p:txBody>
      </p:sp>
      <p:pic>
        <p:nvPicPr>
          <p:cNvPr id="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1970092"/>
            <a:ext cx="216331" cy="259584"/>
          </a:xfrm>
          <a:prstGeom prst="rect">
            <a:avLst/>
          </a:prstGeom>
          <a:noFill/>
        </p:spPr>
      </p:pic>
      <p:pic>
        <p:nvPicPr>
          <p:cNvPr id="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2372212"/>
            <a:ext cx="216331" cy="259584"/>
          </a:xfrm>
          <a:prstGeom prst="rect">
            <a:avLst/>
          </a:prstGeom>
          <a:noFill/>
        </p:spPr>
      </p:pic>
      <p:pic>
        <p:nvPicPr>
          <p:cNvPr id="8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2762180"/>
            <a:ext cx="216331" cy="259584"/>
          </a:xfrm>
          <a:prstGeom prst="rect">
            <a:avLst/>
          </a:prstGeom>
          <a:noFill/>
        </p:spPr>
      </p:pic>
      <p:pic>
        <p:nvPicPr>
          <p:cNvPr id="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3144000"/>
            <a:ext cx="216331" cy="259584"/>
          </a:xfrm>
          <a:prstGeom prst="rect">
            <a:avLst/>
          </a:prstGeom>
          <a:noFill/>
        </p:spPr>
      </p:pic>
      <p:pic>
        <p:nvPicPr>
          <p:cNvPr id="1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3525820"/>
            <a:ext cx="216331" cy="259584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36" y="4388148"/>
            <a:ext cx="2758728" cy="1993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64455" y="3907640"/>
            <a:ext cx="216331" cy="259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2588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233109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ХРАНЕНИЕ ВИЗИТНЫХ КАРТОЧЕК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608" y="1883076"/>
            <a:ext cx="6293160" cy="122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в специальном футляре – </a:t>
            </a:r>
            <a:r>
              <a:rPr lang="ru-RU" sz="1700" dirty="0" err="1"/>
              <a:t>визитнице</a:t>
            </a:r>
            <a:r>
              <a:rPr lang="ru-RU" sz="1700" dirty="0"/>
              <a:t> (НЕ </a:t>
            </a:r>
            <a:r>
              <a:rPr lang="ru-RU" sz="1700" dirty="0" err="1"/>
              <a:t>кардхолдер</a:t>
            </a:r>
            <a:r>
              <a:rPr lang="ru-RU" sz="1700" dirty="0"/>
              <a:t>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мужчины – левый внутренний карман пиджака / портфель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женщины – боковой карман сумки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2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006005"/>
            <a:ext cx="216331" cy="259584"/>
          </a:xfrm>
          <a:prstGeom prst="rect">
            <a:avLst/>
          </a:prstGeom>
          <a:noFill/>
        </p:spPr>
      </p:pic>
      <p:pic>
        <p:nvPicPr>
          <p:cNvPr id="2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408125"/>
            <a:ext cx="216331" cy="259584"/>
          </a:xfrm>
          <a:prstGeom prst="rect">
            <a:avLst/>
          </a:prstGeom>
          <a:noFill/>
        </p:spPr>
      </p:pic>
      <p:pic>
        <p:nvPicPr>
          <p:cNvPr id="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810245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0" y="3501008"/>
            <a:ext cx="3607923" cy="270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04" y="3501008"/>
            <a:ext cx="4333360" cy="270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69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972017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ВСТАТЬ </a:t>
            </a:r>
            <a:r>
              <a:rPr lang="en-US" sz="3200" b="1" dirty="0"/>
              <a:t>VS </a:t>
            </a:r>
            <a:r>
              <a:rPr lang="ru-RU" sz="3200" b="1" dirty="0"/>
              <a:t>СЕСТЬ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5076" y="1675834"/>
            <a:ext cx="35469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РУКОВОДИТЕЛЬ ВХОДИТ В</a:t>
            </a:r>
          </a:p>
          <a:p>
            <a:pPr lvl="0"/>
            <a:r>
              <a:rPr lang="ru-RU" sz="1700" dirty="0"/>
              <a:t>НАЧАЛЕ РАБОЧЕГО ДНЯ</a:t>
            </a:r>
          </a:p>
          <a:p>
            <a:pPr lvl="0"/>
            <a:endParaRPr lang="ru-RU" sz="1700" dirty="0"/>
          </a:p>
          <a:p>
            <a:pPr lvl="0"/>
            <a:r>
              <a:rPr lang="ru-RU" sz="1700" dirty="0"/>
              <a:t>РУКОВОДИТЕЛЬ ВХОДИТ </a:t>
            </a:r>
            <a:endParaRPr lang="en-US" sz="1700" dirty="0"/>
          </a:p>
          <a:p>
            <a:pPr lvl="0"/>
            <a:r>
              <a:rPr lang="ru-RU" sz="1700" dirty="0"/>
              <a:t>С ГОСТЯМИ</a:t>
            </a:r>
          </a:p>
          <a:p>
            <a:pPr lvl="0"/>
            <a:endParaRPr lang="ru-RU" sz="1700" dirty="0"/>
          </a:p>
          <a:p>
            <a:pPr lvl="0"/>
            <a:r>
              <a:rPr lang="ru-RU" sz="1700" dirty="0"/>
              <a:t>НОВЫЙ РУКОВОДИТЕЛЬ </a:t>
            </a:r>
            <a:endParaRPr lang="en-US" sz="1700" dirty="0"/>
          </a:p>
          <a:p>
            <a:pPr lvl="0"/>
            <a:r>
              <a:rPr lang="ru-RU" sz="1700" dirty="0"/>
              <a:t>ПРЕДСТАВЛЯЕТСЯ ПОДЧИНЕННЫМ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2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0988" y="1764425"/>
            <a:ext cx="216331" cy="259584"/>
          </a:xfrm>
          <a:prstGeom prst="rect">
            <a:avLst/>
          </a:prstGeom>
          <a:noFill/>
        </p:spPr>
      </p:pic>
      <p:pic>
        <p:nvPicPr>
          <p:cNvPr id="2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0987" y="2474893"/>
            <a:ext cx="216331" cy="259584"/>
          </a:xfrm>
          <a:prstGeom prst="rect">
            <a:avLst/>
          </a:prstGeom>
          <a:noFill/>
        </p:spPr>
      </p:pic>
      <p:pic>
        <p:nvPicPr>
          <p:cNvPr id="2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0986" y="3252243"/>
            <a:ext cx="216331" cy="2595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40809" y="1704296"/>
            <a:ext cx="35469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В КАБИНЕТЕ РУКОВОДИТЕЛЯ ПО ПРИГЛАШЕНИЮ</a:t>
            </a:r>
          </a:p>
          <a:p>
            <a:pPr lvl="0"/>
            <a:endParaRPr lang="ru-RU" sz="1700" dirty="0"/>
          </a:p>
          <a:p>
            <a:pPr lvl="0"/>
            <a:r>
              <a:rPr lang="ru-RU" sz="1700" dirty="0">
                <a:solidFill>
                  <a:srgbClr val="C00000"/>
                </a:solidFill>
              </a:rPr>
              <a:t>САДИТЕСЬ</a:t>
            </a:r>
            <a:r>
              <a:rPr lang="ru-RU" sz="1700" dirty="0"/>
              <a:t> </a:t>
            </a:r>
            <a:r>
              <a:rPr lang="en-US" sz="1700" dirty="0"/>
              <a:t>VS</a:t>
            </a:r>
            <a:r>
              <a:rPr lang="ru-RU" sz="1700" dirty="0"/>
              <a:t> </a:t>
            </a:r>
            <a:r>
              <a:rPr lang="ru-RU" sz="1700" dirty="0">
                <a:solidFill>
                  <a:srgbClr val="C00000"/>
                </a:solidFill>
              </a:rPr>
              <a:t>ПРИСАЖИВАЙТЕСЬ</a:t>
            </a:r>
          </a:p>
          <a:p>
            <a:pPr lvl="0"/>
            <a:endParaRPr lang="ru-RU" sz="1700" dirty="0"/>
          </a:p>
          <a:p>
            <a:pPr lvl="0"/>
            <a:endParaRPr lang="ru-RU" sz="1700" dirty="0"/>
          </a:p>
          <a:p>
            <a:pPr lvl="0"/>
            <a:r>
              <a:rPr lang="ru-RU" sz="1700" dirty="0"/>
              <a:t>РУКОВОДИТЕЛЬ НЕ ВСТАЕТ, КОГДА ВХОДИТ ПОДЧИНЕННЫЙ</a:t>
            </a:r>
            <a:endParaRPr lang="en-US" sz="1700" dirty="0"/>
          </a:p>
        </p:txBody>
      </p:sp>
      <p:pic>
        <p:nvPicPr>
          <p:cNvPr id="1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29460" y="1752633"/>
            <a:ext cx="216331" cy="259584"/>
          </a:xfrm>
          <a:prstGeom prst="rect">
            <a:avLst/>
          </a:prstGeom>
          <a:noFill/>
        </p:spPr>
      </p:pic>
      <p:pic>
        <p:nvPicPr>
          <p:cNvPr id="1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29459" y="2561487"/>
            <a:ext cx="216331" cy="259584"/>
          </a:xfrm>
          <a:prstGeom prst="rect">
            <a:avLst/>
          </a:prstGeom>
          <a:noFill/>
        </p:spPr>
      </p:pic>
      <p:pic>
        <p:nvPicPr>
          <p:cNvPr id="1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97823" y="3299208"/>
            <a:ext cx="216331" cy="259584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20946" y="1700808"/>
            <a:ext cx="0" cy="20966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788024" y="1674373"/>
            <a:ext cx="0" cy="20966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b="11419"/>
          <a:stretch/>
        </p:blipFill>
        <p:spPr>
          <a:xfrm>
            <a:off x="2467155" y="4044474"/>
            <a:ext cx="4209690" cy="2336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944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1900" y="1116033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latin typeface="Calibri (Основной текст)k"/>
              </a:rPr>
              <a:t>ЭТИКЕТ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185934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ЭТИКЕТ - ЭТО ИСКУССТВО ОБЩЕНИЯ МЕЖДУ ЛЮДЬМИ</a:t>
            </a:r>
          </a:p>
          <a:p>
            <a:pPr lvl="0"/>
            <a:r>
              <a:rPr lang="ru-RU" sz="1600" dirty="0"/>
              <a:t> </a:t>
            </a:r>
          </a:p>
          <a:p>
            <a:pPr lvl="0"/>
            <a:r>
              <a:rPr lang="ru-RU" sz="1600" dirty="0"/>
              <a:t>ЭТИКЕТ - ЭТО ОБЩАЯ </a:t>
            </a:r>
            <a:r>
              <a:rPr lang="ru-RU" sz="1600"/>
              <a:t>СИСТЕМА КООРДИНАТ  </a:t>
            </a:r>
            <a:r>
              <a:rPr lang="ru-RU" sz="1600" dirty="0"/>
              <a:t>«СВОЙ-ЧУЖОЙ»</a:t>
            </a:r>
          </a:p>
          <a:p>
            <a:pPr lvl="0"/>
            <a:r>
              <a:rPr lang="ru-RU" sz="1600" dirty="0"/>
              <a:t> </a:t>
            </a:r>
          </a:p>
          <a:p>
            <a:pPr lvl="0"/>
            <a:r>
              <a:rPr lang="ru-RU" sz="1600" dirty="0"/>
              <a:t>ЭТИКЕТ - ЭТО ЭФФЕКТИВНЫЙ ИНСТРУМЕНТ ДЛЯ ДОСТИЖЕНИЯ </a:t>
            </a:r>
          </a:p>
          <a:p>
            <a:pPr lvl="0"/>
            <a:r>
              <a:rPr lang="ru-RU" sz="1600" dirty="0"/>
              <a:t>ЛИЧНЫХ И ПРОФЕССИОНАЛЬНЫХ ЦЕЛЕЙ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7112" y="1879159"/>
            <a:ext cx="216331" cy="259584"/>
          </a:xfrm>
          <a:prstGeom prst="rect">
            <a:avLst/>
          </a:prstGeom>
          <a:noFill/>
        </p:spPr>
      </p:pic>
      <p:pic>
        <p:nvPicPr>
          <p:cNvPr id="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7112" y="2363396"/>
            <a:ext cx="216331" cy="259584"/>
          </a:xfrm>
          <a:prstGeom prst="rect">
            <a:avLst/>
          </a:prstGeom>
          <a:noFill/>
        </p:spPr>
      </p:pic>
      <p:pic>
        <p:nvPicPr>
          <p:cNvPr id="8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7112" y="2847633"/>
            <a:ext cx="216331" cy="259584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9303" r="4327" b="3955"/>
          <a:stretch/>
        </p:blipFill>
        <p:spPr>
          <a:xfrm>
            <a:off x="2331593" y="3789808"/>
            <a:ext cx="4480814" cy="244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075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116033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ПОВЕДЕНИЕ У ДВЕРИ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69503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NB!</a:t>
            </a:r>
            <a:r>
              <a:rPr lang="ru-RU" sz="2000" b="1" dirty="0">
                <a:solidFill>
                  <a:srgbClr val="FF0000"/>
                </a:solidFill>
              </a:rPr>
              <a:t> ВЫХОДЯЩИЕ ИМЕЮТ ПРЕИМУЩЕСТВО ПЕРЕД ВХОДЯЩИМИ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2022663"/>
            <a:ext cx="763284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Дверь «от себя» - младший по статусу/ хозяин проходит первым, придерживает дверь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Дверь «на себя» - младший по статусу / хозяин открывает дверь, спутник проходит первым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Вращающиеся двери - младший по статусу/ хозяин проходит первым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145592"/>
            <a:ext cx="216331" cy="259584"/>
          </a:xfrm>
          <a:prstGeom prst="rect">
            <a:avLst/>
          </a:prstGeom>
          <a:noFill/>
        </p:spPr>
      </p:pic>
      <p:pic>
        <p:nvPicPr>
          <p:cNvPr id="1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937680"/>
            <a:ext cx="216331" cy="259584"/>
          </a:xfrm>
          <a:prstGeom prst="rect">
            <a:avLst/>
          </a:prstGeom>
          <a:noFill/>
        </p:spPr>
      </p:pic>
      <p:pic>
        <p:nvPicPr>
          <p:cNvPr id="1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3701320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47928"/>
            <a:ext cx="3456384" cy="2305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87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1" y="2793555"/>
            <a:ext cx="7821194" cy="1848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5938" y="3403885"/>
            <a:ext cx="31585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43" y="3394490"/>
            <a:ext cx="31585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617" y="3717510"/>
            <a:ext cx="89071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Гость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6538" y="3057779"/>
            <a:ext cx="110814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Хозяин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570" y="1549241"/>
            <a:ext cx="2040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/>
              <a:t>двери, которые</a:t>
            </a:r>
          </a:p>
          <a:p>
            <a:pPr lvl="0" algn="ctr"/>
            <a:r>
              <a:rPr lang="ru-RU" sz="2000" dirty="0"/>
              <a:t>открываются</a:t>
            </a:r>
          </a:p>
          <a:p>
            <a:pPr lvl="0" algn="ctr"/>
            <a:r>
              <a:rPr lang="ru-RU" sz="2000" dirty="0"/>
              <a:t>"от себя"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9840" y="1549241"/>
            <a:ext cx="2040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/>
              <a:t>двери, которые</a:t>
            </a:r>
          </a:p>
          <a:p>
            <a:pPr lvl="0" algn="ctr"/>
            <a:r>
              <a:rPr lang="ru-RU" sz="2000" dirty="0"/>
              <a:t>открываются</a:t>
            </a:r>
          </a:p>
          <a:p>
            <a:pPr lvl="0" algn="ctr"/>
            <a:r>
              <a:rPr lang="ru-RU" sz="2000" dirty="0"/>
              <a:t>"на себя"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8184" y="1622391"/>
            <a:ext cx="204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/>
              <a:t>Вращающиеся</a:t>
            </a:r>
          </a:p>
          <a:p>
            <a:pPr lvl="0" algn="ctr"/>
            <a:r>
              <a:rPr lang="ru-RU" sz="2000" dirty="0"/>
              <a:t>Двери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8559" y="3072333"/>
            <a:ext cx="31585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2408" y="3364128"/>
            <a:ext cx="31585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90231" y="3349471"/>
            <a:ext cx="31585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2875" y="3803112"/>
            <a:ext cx="31585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40674" y="2742800"/>
            <a:ext cx="110814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Хозяин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0955" y="3623800"/>
            <a:ext cx="89071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Гость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10722" y="2986382"/>
            <a:ext cx="89071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Гость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16731" y="4218852"/>
            <a:ext cx="1108145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dirty="0"/>
              <a:t>Хозяин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71797" y="3717510"/>
            <a:ext cx="3359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498267" y="3671465"/>
            <a:ext cx="3359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328734" y="3717510"/>
            <a:ext cx="396142" cy="3387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701879" y="3726136"/>
            <a:ext cx="5757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2199" y="4964414"/>
            <a:ext cx="204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/>
              <a:t>Хозяин проходит</a:t>
            </a:r>
          </a:p>
          <a:p>
            <a:pPr lvl="0" algn="ctr"/>
            <a:r>
              <a:rPr lang="ru-RU" sz="2000" dirty="0"/>
              <a:t>первым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47864" y="4964414"/>
            <a:ext cx="2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/>
              <a:t>Хозяин держит дверь</a:t>
            </a:r>
          </a:p>
          <a:p>
            <a:pPr lvl="0" algn="ctr"/>
            <a:r>
              <a:rPr lang="ru-RU" sz="2000" dirty="0"/>
              <a:t>открытой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88813" y="5025370"/>
            <a:ext cx="204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/>
              <a:t>Хозяин проходит</a:t>
            </a:r>
          </a:p>
          <a:p>
            <a:pPr lvl="0" algn="ctr"/>
            <a:r>
              <a:rPr lang="ru-RU" sz="2000" dirty="0"/>
              <a:t>первым</a:t>
            </a:r>
          </a:p>
        </p:txBody>
      </p:sp>
    </p:spTree>
    <p:extLst>
      <p:ext uri="{BB962C8B-B14F-4D97-AF65-F5344CB8AC3E}">
        <p14:creationId xmlns:p14="http://schemas.microsoft.com/office/powerpoint/2010/main" val="2976624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116033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ПОВЕДЕНИЕ У ДВЕРИ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1630248"/>
            <a:ext cx="7848872" cy="240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ru-RU" sz="1700" dirty="0"/>
          </a:p>
          <a:p>
            <a:pPr lvl="0">
              <a:lnSpc>
                <a:spcPct val="150000"/>
              </a:lnSpc>
            </a:pPr>
            <a:r>
              <a:rPr lang="ru-RU" sz="1700" dirty="0"/>
              <a:t>в деловом этикете – не стучим в дверь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НО: это знак уважения к человеку в отдельном кабинете, не имеющего секретаря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 помещение, где несколько сотрудников – входим без стука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неплотно закрытая дверь считается открытой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дверь для клиента всегда открывает сотрудник компании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237" y="2167073"/>
            <a:ext cx="216331" cy="259584"/>
          </a:xfrm>
          <a:prstGeom prst="rect">
            <a:avLst/>
          </a:prstGeom>
          <a:noFill/>
        </p:spPr>
      </p:pic>
      <p:pic>
        <p:nvPicPr>
          <p:cNvPr id="1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0848" y="2922930"/>
            <a:ext cx="216331" cy="259584"/>
          </a:xfrm>
          <a:prstGeom prst="rect">
            <a:avLst/>
          </a:prstGeom>
          <a:noFill/>
        </p:spPr>
      </p:pic>
      <p:pic>
        <p:nvPicPr>
          <p:cNvPr id="2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0848" y="3328663"/>
            <a:ext cx="216331" cy="259584"/>
          </a:xfrm>
          <a:prstGeom prst="rect">
            <a:avLst/>
          </a:prstGeom>
          <a:noFill/>
        </p:spPr>
      </p:pic>
      <p:pic>
        <p:nvPicPr>
          <p:cNvPr id="2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0848" y="3675487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51330"/>
            <a:ext cx="3456384" cy="2302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745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233109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ПРАВИЛА РАССАДКИ В АВТОМОБИЛЬ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1883076"/>
            <a:ext cx="7848872" cy="122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самое статусное место в автомобиле ?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второе по статусности?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место для сопровождающего?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006005"/>
            <a:ext cx="216331" cy="259584"/>
          </a:xfrm>
          <a:prstGeom prst="rect">
            <a:avLst/>
          </a:prstGeom>
          <a:noFill/>
        </p:spPr>
      </p:pic>
      <p:pic>
        <p:nvPicPr>
          <p:cNvPr id="1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408125"/>
            <a:ext cx="216331" cy="259584"/>
          </a:xfrm>
          <a:prstGeom prst="rect">
            <a:avLst/>
          </a:prstGeom>
          <a:noFill/>
        </p:spPr>
      </p:pic>
      <p:pic>
        <p:nvPicPr>
          <p:cNvPr id="1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474" y="2791725"/>
            <a:ext cx="216331" cy="2595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3112130"/>
            <a:ext cx="561662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b="1" dirty="0"/>
              <a:t>служебный автомобиль / личный автомобиль / такси</a:t>
            </a:r>
            <a:endParaRPr lang="ru-RU" sz="17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658593"/>
            <a:ext cx="357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NB!</a:t>
            </a:r>
            <a:r>
              <a:rPr lang="ru-RU" sz="2000" b="1" dirty="0">
                <a:solidFill>
                  <a:srgbClr val="FF0000"/>
                </a:solidFill>
              </a:rPr>
              <a:t> КИНЕТИЧЕСКИЙ ИМИДЖ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36" y="3700438"/>
            <a:ext cx="273630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6893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233109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ПОВЕДЕНИЕ В ЛИФТЕ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1883076"/>
            <a:ext cx="629316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в деловой обстановке в лифт входит и выходит тот, кто стоит ближе к двери лифта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не поворачивайтесь спиной к окружающим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старайтесь ограничить визуальный контакт с окружающими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желательно воздержаться от разговоров в лифте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не поправляйте прическу, макияж 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006005"/>
            <a:ext cx="216331" cy="259584"/>
          </a:xfrm>
          <a:prstGeom prst="rect">
            <a:avLst/>
          </a:prstGeom>
          <a:noFill/>
        </p:spPr>
      </p:pic>
      <p:pic>
        <p:nvPicPr>
          <p:cNvPr id="1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798093"/>
            <a:ext cx="216331" cy="259584"/>
          </a:xfrm>
          <a:prstGeom prst="rect">
            <a:avLst/>
          </a:prstGeom>
          <a:noFill/>
        </p:spPr>
      </p:pic>
      <p:pic>
        <p:nvPicPr>
          <p:cNvPr id="2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3179913"/>
            <a:ext cx="216331" cy="259584"/>
          </a:xfrm>
          <a:prstGeom prst="rect">
            <a:avLst/>
          </a:prstGeom>
          <a:noFill/>
        </p:spPr>
      </p:pic>
      <p:pic>
        <p:nvPicPr>
          <p:cNvPr id="2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3561733"/>
            <a:ext cx="216331" cy="259584"/>
          </a:xfrm>
          <a:prstGeom prst="rect">
            <a:avLst/>
          </a:prstGeom>
          <a:noFill/>
        </p:spPr>
      </p:pic>
      <p:pic>
        <p:nvPicPr>
          <p:cNvPr id="2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0091" y="3948142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4018666" cy="2282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123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199654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ЛИФТЫ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21210"/>
            <a:ext cx="6767410" cy="2736304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123728" y="3284984"/>
            <a:ext cx="7920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00192" y="3212976"/>
            <a:ext cx="64807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948264" y="2780928"/>
            <a:ext cx="504056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50949" y="4581128"/>
            <a:ext cx="320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/>
              <a:t>Первым входит тот,</a:t>
            </a:r>
          </a:p>
          <a:p>
            <a:pPr lvl="0" algn="ctr"/>
            <a:r>
              <a:rPr lang="ru-RU" sz="2400" dirty="0"/>
              <a:t>кто стоит ближе всего </a:t>
            </a:r>
          </a:p>
          <a:p>
            <a:pPr lvl="0" algn="ctr"/>
            <a:r>
              <a:rPr lang="ru-RU" sz="2400" dirty="0"/>
              <a:t>к двери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2040" y="4581127"/>
            <a:ext cx="3510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/>
              <a:t>Пройдите в глубь кабины, чтобы оставить место для остальных</a:t>
            </a:r>
          </a:p>
        </p:txBody>
      </p:sp>
    </p:spTree>
    <p:extLst>
      <p:ext uri="{BB962C8B-B14F-4D97-AF65-F5344CB8AC3E}">
        <p14:creationId xmlns:p14="http://schemas.microsoft.com/office/powerpoint/2010/main" val="3768171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233109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ПОВЕДЕНИЕ НА ЛЕСТНИЦЕ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1883076"/>
            <a:ext cx="698477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Хозяин идет впереди гостя, как вверх, так и вниз по ступеням лестницы. 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006005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93" y="2752671"/>
            <a:ext cx="5813214" cy="3269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5728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199654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ЭСКАЛАТОРЫ И ЛЕСТНИЦЫ</a:t>
            </a:r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1" y="2420888"/>
            <a:ext cx="8057978" cy="244827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06972" y="2950036"/>
            <a:ext cx="3158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208" y="3466852"/>
            <a:ext cx="3158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40450" y="3395092"/>
            <a:ext cx="3158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26436" y="2876858"/>
            <a:ext cx="3158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9948" y="3083475"/>
            <a:ext cx="89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Гость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9336" y="2507551"/>
            <a:ext cx="110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Хозяин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28937" y="2437144"/>
            <a:ext cx="89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Гость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75399" y="2986663"/>
            <a:ext cx="110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Хозяин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79612" y="524760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Хозяин идет первым и при подъеме, и при спуске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938717" y="2531759"/>
            <a:ext cx="560937" cy="575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5793726" y="3972505"/>
            <a:ext cx="546724" cy="6235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34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570" y="1116033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ПРАВИЛА ПОВЕДЕНИЯ НА СОВЕЩАНИИ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69503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</a:rPr>
              <a:t>NB!</a:t>
            </a:r>
            <a:r>
              <a:rPr lang="ru-RU" sz="2000" b="1" dirty="0">
                <a:solidFill>
                  <a:srgbClr val="FF0000"/>
                </a:solidFill>
              </a:rPr>
              <a:t> ПУНКТУАЛЬНОСТЬ КАК ОЦЕНОЧНЫЙ ФАКТОР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5" y="2670735"/>
            <a:ext cx="619268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всегда начинайте совещание вовремя, не ждите опаздывающих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цель, задачи, программа, регламент, итоги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познакомьте участников встречи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придерживайтесь повестки встречи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закончите совещание вовремя!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2793664"/>
            <a:ext cx="216331" cy="259584"/>
          </a:xfrm>
          <a:prstGeom prst="rect">
            <a:avLst/>
          </a:prstGeom>
          <a:noFill/>
        </p:spPr>
      </p:pic>
      <p:pic>
        <p:nvPicPr>
          <p:cNvPr id="1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3195784"/>
            <a:ext cx="216331" cy="259584"/>
          </a:xfrm>
          <a:prstGeom prst="rect">
            <a:avLst/>
          </a:prstGeom>
          <a:noFill/>
        </p:spPr>
      </p:pic>
      <p:pic>
        <p:nvPicPr>
          <p:cNvPr id="1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3585752"/>
            <a:ext cx="216331" cy="259584"/>
          </a:xfrm>
          <a:prstGeom prst="rect">
            <a:avLst/>
          </a:prstGeom>
          <a:noFill/>
        </p:spPr>
      </p:pic>
      <p:pic>
        <p:nvPicPr>
          <p:cNvPr id="1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3967572"/>
            <a:ext cx="216331" cy="259584"/>
          </a:xfrm>
          <a:prstGeom prst="rect">
            <a:avLst/>
          </a:prstGeom>
          <a:noFill/>
        </p:spPr>
      </p:pic>
      <p:pic>
        <p:nvPicPr>
          <p:cNvPr id="1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4349392"/>
            <a:ext cx="216331" cy="2595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3528" y="2199152"/>
            <a:ext cx="48965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/>
              <a:t>РЕКОМЕНДАЦИИ ДЛЯ ВЕДУЩЕГО СОВЕЩАНИЕ</a:t>
            </a:r>
            <a:endParaRPr lang="ru-RU" sz="1700" b="1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93174"/>
            <a:ext cx="3986948" cy="265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2073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214206"/>
            <a:ext cx="9397626" cy="70567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1570" y="1116033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ПРАВИЛА ПОВЕДЕНИЯ НА СОВЕЩАНИИ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3057" y="3171567"/>
            <a:ext cx="731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ПРАВИЛО РАССАДКИ УЧАСТНИКОВ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585" y="2244399"/>
            <a:ext cx="619268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телефон в беззвучный режим</a:t>
            </a:r>
            <a:br>
              <a:rPr lang="ru-RU" sz="1600" dirty="0"/>
            </a:br>
            <a:r>
              <a:rPr lang="ru-RU" dirty="0"/>
              <a:t>предупредите организаторов, если опаздываете на встречу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2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2367328"/>
            <a:ext cx="216331" cy="259584"/>
          </a:xfrm>
          <a:prstGeom prst="rect">
            <a:avLst/>
          </a:prstGeom>
          <a:noFill/>
        </p:spPr>
      </p:pic>
      <p:pic>
        <p:nvPicPr>
          <p:cNvPr id="2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2769448"/>
            <a:ext cx="216331" cy="25958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9" y="1772816"/>
            <a:ext cx="417646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/>
              <a:t> РЕКОМЕНДАЦИИ ДЛЯ ПРИГЛАШЕННЫХ</a:t>
            </a:r>
            <a:endParaRPr lang="ru-RU" sz="1700" b="1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3481030"/>
            <a:ext cx="68407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самое почетное место – справа от руководителя/ведущего совещание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второе по статусу – слева от руководителя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далее – ранжирование по месту удаленности 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от руководителя.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3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3603959"/>
            <a:ext cx="216331" cy="259584"/>
          </a:xfrm>
          <a:prstGeom prst="rect">
            <a:avLst/>
          </a:prstGeom>
          <a:noFill/>
        </p:spPr>
      </p:pic>
      <p:pic>
        <p:nvPicPr>
          <p:cNvPr id="3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4006079"/>
            <a:ext cx="216331" cy="259584"/>
          </a:xfrm>
          <a:prstGeom prst="rect">
            <a:avLst/>
          </a:prstGeom>
          <a:noFill/>
        </p:spPr>
      </p:pic>
      <p:pic>
        <p:nvPicPr>
          <p:cNvPr id="3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4396047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61" y="4131829"/>
            <a:ext cx="323942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634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8" y="1988840"/>
            <a:ext cx="5918432" cy="4438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104" y="1171080"/>
            <a:ext cx="7533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КАРЬЕРА = ПРОФЕССИОНАЛИЗМ &amp; КОММУНИКАТИВНЫЕ НАВЫКИ</a:t>
            </a:r>
          </a:p>
        </p:txBody>
      </p:sp>
    </p:spTree>
    <p:extLst>
      <p:ext uri="{BB962C8B-B14F-4D97-AF65-F5344CB8AC3E}">
        <p14:creationId xmlns:p14="http://schemas.microsoft.com/office/powerpoint/2010/main" val="2045883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1570" y="1116033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ПРАВИЛА ПОВЕДЕНИЯ НА СОВЕЩАНИИ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584" y="2244399"/>
            <a:ext cx="76148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войдите (без стука) – «извините» - займите ближайший стул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НЕ принято здороваться с присутствующими и публично объяснять причину опоздания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2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2367328"/>
            <a:ext cx="216331" cy="259584"/>
          </a:xfrm>
          <a:prstGeom prst="rect">
            <a:avLst/>
          </a:prstGeom>
          <a:noFill/>
        </p:spPr>
      </p:pic>
      <p:pic>
        <p:nvPicPr>
          <p:cNvPr id="2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2769448"/>
            <a:ext cx="216331" cy="25958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9" y="1739993"/>
            <a:ext cx="417646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/>
              <a:t>ОПОЗДАНИЕ НА СОВЕЩАНИЕ</a:t>
            </a:r>
            <a:endParaRPr lang="ru-RU" sz="1700" b="1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5" y="3495199"/>
            <a:ext cx="51845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b="1" dirty="0"/>
              <a:t>При необходимости уйти до окончания совещания: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объясните причину руководителю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займите крайнее от выхода место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НЕ ПРОЩАЯСЬ, выйдите из помещения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3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4020248"/>
            <a:ext cx="216331" cy="259584"/>
          </a:xfrm>
          <a:prstGeom prst="rect">
            <a:avLst/>
          </a:prstGeom>
          <a:noFill/>
        </p:spPr>
      </p:pic>
      <p:pic>
        <p:nvPicPr>
          <p:cNvPr id="3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4410216"/>
            <a:ext cx="216331" cy="259584"/>
          </a:xfrm>
          <a:prstGeom prst="rect">
            <a:avLst/>
          </a:prstGeom>
          <a:noFill/>
        </p:spPr>
      </p:pic>
      <p:pic>
        <p:nvPicPr>
          <p:cNvPr id="1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9584" y="4800184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08" y="4126818"/>
            <a:ext cx="3413902" cy="2275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0879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188041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ЭЛЕКТРОННАЯ ДЕЛОВАЯ ПЕРЕПИСКА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9052" y="1932796"/>
            <a:ext cx="8155435" cy="319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ВРЕМЯ ОТВЕТА - МАКСИМУМ 1 СУТКИ, ЛУЧШЕ 3-4 ЧАСА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ОТВЕТ НЕОБХОДИМ! СЛЕДИТЕ ЗА ИСПОЛНИТЕЛЯМИ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ПОЗИТИВНОЕ ЗАВЕРШЕНИЕ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ПЕРЕЧИТАТЬ!!!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ПИСАТЬ СНИЗУ ВВЕРХ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ПРАВИЛЬНОЕ ОФОРМЛЕНИЕ ССЫЛОК (гиперссылки, ссылки на объемные документы)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ОБРАЩАЕМСЯ ТАК, КАК ЧЕЛОВЕК ПОДПИСАЛСЯ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КОНКРЕТИКА (ЦИФРЫ, ДАТЫ. ИМЕНА, ТОЧНЫЕ НАИМЕНОВАНИЯ, ФАКТЫ. НОМЕРА)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2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4525" y="2055725"/>
            <a:ext cx="216331" cy="259584"/>
          </a:xfrm>
          <a:prstGeom prst="rect">
            <a:avLst/>
          </a:prstGeom>
          <a:noFill/>
        </p:spPr>
      </p:pic>
      <p:pic>
        <p:nvPicPr>
          <p:cNvPr id="2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4525" y="2457845"/>
            <a:ext cx="216331" cy="259584"/>
          </a:xfrm>
          <a:prstGeom prst="rect">
            <a:avLst/>
          </a:prstGeom>
          <a:noFill/>
        </p:spPr>
      </p:pic>
      <p:pic>
        <p:nvPicPr>
          <p:cNvPr id="2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4525" y="2847813"/>
            <a:ext cx="216331" cy="259584"/>
          </a:xfrm>
          <a:prstGeom prst="rect">
            <a:avLst/>
          </a:prstGeom>
          <a:noFill/>
        </p:spPr>
      </p:pic>
      <p:pic>
        <p:nvPicPr>
          <p:cNvPr id="2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4525" y="3229633"/>
            <a:ext cx="216331" cy="259584"/>
          </a:xfrm>
          <a:prstGeom prst="rect">
            <a:avLst/>
          </a:prstGeom>
          <a:noFill/>
        </p:spPr>
      </p:pic>
      <p:pic>
        <p:nvPicPr>
          <p:cNvPr id="2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4525" y="3611453"/>
            <a:ext cx="216331" cy="259584"/>
          </a:xfrm>
          <a:prstGeom prst="rect">
            <a:avLst/>
          </a:prstGeom>
          <a:noFill/>
        </p:spPr>
      </p:pic>
      <p:pic>
        <p:nvPicPr>
          <p:cNvPr id="2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3997862"/>
            <a:ext cx="216331" cy="259584"/>
          </a:xfrm>
          <a:prstGeom prst="rect">
            <a:avLst/>
          </a:prstGeom>
          <a:noFill/>
        </p:spPr>
      </p:pic>
      <p:pic>
        <p:nvPicPr>
          <p:cNvPr id="2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4525" y="4398500"/>
            <a:ext cx="216331" cy="259584"/>
          </a:xfrm>
          <a:prstGeom prst="rect">
            <a:avLst/>
          </a:prstGeom>
          <a:noFill/>
        </p:spPr>
      </p:pic>
      <p:pic>
        <p:nvPicPr>
          <p:cNvPr id="28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4525" y="4780320"/>
            <a:ext cx="216331" cy="259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278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044025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ПЯТЬ ПРАВИЛ ТЕЛЕФОННОГО ЭТИКЕТА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1494381"/>
            <a:ext cx="8155435" cy="279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поздороваться -  представиться - попрощаться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при прерывании разговора перезванивает ИНИЦИАТОР звонка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заканчивает разговор тот, КТО его НАЧАЛ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(исключение: старший по статусу/ клиент)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во время деловых переговоров телефон ВНЕ поля зрения собеседников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предупредите о важном звонке собеседников, «извините» - до и после разговора по телефону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1617310"/>
            <a:ext cx="216331" cy="259584"/>
          </a:xfrm>
          <a:prstGeom prst="rect">
            <a:avLst/>
          </a:prstGeom>
          <a:noFill/>
        </p:spPr>
      </p:pic>
      <p:pic>
        <p:nvPicPr>
          <p:cNvPr id="1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2019430"/>
            <a:ext cx="216331" cy="259584"/>
          </a:xfrm>
          <a:prstGeom prst="rect">
            <a:avLst/>
          </a:prstGeom>
          <a:noFill/>
        </p:spPr>
      </p:pic>
      <p:pic>
        <p:nvPicPr>
          <p:cNvPr id="2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2409398"/>
            <a:ext cx="216331" cy="259584"/>
          </a:xfrm>
          <a:prstGeom prst="rect">
            <a:avLst/>
          </a:prstGeom>
          <a:noFill/>
        </p:spPr>
      </p:pic>
      <p:pic>
        <p:nvPicPr>
          <p:cNvPr id="2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3173038"/>
            <a:ext cx="216331" cy="259584"/>
          </a:xfrm>
          <a:prstGeom prst="rect">
            <a:avLst/>
          </a:prstGeom>
          <a:noFill/>
        </p:spPr>
      </p:pic>
      <p:pic>
        <p:nvPicPr>
          <p:cNvPr id="2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4068" y="3559447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96" y="4072264"/>
            <a:ext cx="3571608" cy="2381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9738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188041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ТЕЛЕФОННЫЙ ЭТИКЕТ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5" y="3390815"/>
            <a:ext cx="676875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контролируйте жаргонизмы, просторечные 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формы, слова – паразиты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правило третьего-четвертого гудка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рингтон!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итоги в конце разговора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«рад был вас слышать, Иван Сергеевич»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3513744"/>
            <a:ext cx="216331" cy="259584"/>
          </a:xfrm>
          <a:prstGeom prst="rect">
            <a:avLst/>
          </a:prstGeom>
          <a:noFill/>
        </p:spPr>
      </p:pic>
      <p:pic>
        <p:nvPicPr>
          <p:cNvPr id="1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4293096"/>
            <a:ext cx="216331" cy="259584"/>
          </a:xfrm>
          <a:prstGeom prst="rect">
            <a:avLst/>
          </a:prstGeom>
          <a:noFill/>
        </p:spPr>
      </p:pic>
      <p:pic>
        <p:nvPicPr>
          <p:cNvPr id="2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4683064"/>
            <a:ext cx="216331" cy="259584"/>
          </a:xfrm>
          <a:prstGeom prst="rect">
            <a:avLst/>
          </a:prstGeom>
          <a:noFill/>
        </p:spPr>
      </p:pic>
      <p:pic>
        <p:nvPicPr>
          <p:cNvPr id="2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3057" y="5073032"/>
            <a:ext cx="216331" cy="259584"/>
          </a:xfrm>
          <a:prstGeom prst="rect">
            <a:avLst/>
          </a:prstGeom>
          <a:noFill/>
        </p:spPr>
      </p:pic>
      <p:pic>
        <p:nvPicPr>
          <p:cNvPr id="2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4068" y="5459441"/>
            <a:ext cx="216331" cy="259584"/>
          </a:xfrm>
          <a:prstGeom prst="rect">
            <a:avLst/>
          </a:prstGeom>
          <a:noFill/>
        </p:spPr>
      </p:pic>
      <p:pic>
        <p:nvPicPr>
          <p:cNvPr id="10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4"/>
          <a:srcRect l="39386" t="17730" r="52409" b="66018"/>
          <a:stretch/>
        </p:blipFill>
        <p:spPr bwMode="auto">
          <a:xfrm>
            <a:off x="315198" y="1919904"/>
            <a:ext cx="432048" cy="4752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47246" y="1902887"/>
            <a:ext cx="8145234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«Вы меня не знаете...», «Вас беспокоит…», «Отниму у вас совсем немного времени…»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«Это опять я» (представление)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«Я вас понял», «Я вас услышал»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2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4"/>
          <a:srcRect l="39386" t="19173" r="52409" b="66018"/>
          <a:stretch/>
        </p:blipFill>
        <p:spPr bwMode="auto">
          <a:xfrm>
            <a:off x="315198" y="2348880"/>
            <a:ext cx="432048" cy="433072"/>
          </a:xfrm>
          <a:prstGeom prst="rect">
            <a:avLst/>
          </a:prstGeom>
          <a:noFill/>
        </p:spPr>
      </p:pic>
      <p:pic>
        <p:nvPicPr>
          <p:cNvPr id="13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4"/>
          <a:srcRect l="39386" t="17730" r="52409" b="66018"/>
          <a:stretch/>
        </p:blipFill>
        <p:spPr bwMode="auto">
          <a:xfrm>
            <a:off x="315198" y="2737723"/>
            <a:ext cx="432048" cy="47525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t="12338" r="9838" b="3208"/>
          <a:stretch/>
        </p:blipFill>
        <p:spPr>
          <a:xfrm>
            <a:off x="5402461" y="2630792"/>
            <a:ext cx="3148274" cy="3584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0460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188041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ОБЩЕНИЕ В МЕССЕНДЖЕРАХ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72071" y="1911023"/>
            <a:ext cx="6004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не используете сокращения, не используйте аббревиатуры</a:t>
            </a:r>
            <a:br>
              <a:rPr lang="ru-RU" sz="1600" dirty="0"/>
            </a:br>
            <a:r>
              <a:rPr lang="ru-RU" dirty="0"/>
              <a:t>не разбивайте сообщения на несколько частей</a:t>
            </a:r>
            <a:br>
              <a:rPr lang="ru-RU" sz="1600" dirty="0"/>
            </a:br>
            <a:r>
              <a:rPr lang="ru-RU" dirty="0"/>
              <a:t>не сокращайте слова (</a:t>
            </a:r>
            <a:r>
              <a:rPr lang="ru-RU" dirty="0" err="1"/>
              <a:t>дд</a:t>
            </a:r>
            <a:r>
              <a:rPr lang="ru-RU" dirty="0"/>
              <a:t>!, </a:t>
            </a:r>
            <a:r>
              <a:rPr lang="ru-RU" dirty="0" err="1"/>
              <a:t>пжлс</a:t>
            </a:r>
            <a:r>
              <a:rPr lang="ru-RU" dirty="0"/>
              <a:t>, </a:t>
            </a:r>
            <a:r>
              <a:rPr lang="ru-RU" dirty="0" err="1"/>
              <a:t>спс</a:t>
            </a:r>
            <a:r>
              <a:rPr lang="ru-RU" dirty="0"/>
              <a:t>)</a:t>
            </a:r>
            <a:br>
              <a:rPr lang="ru-RU" sz="1600" dirty="0"/>
            </a:br>
            <a:r>
              <a:rPr lang="ru-RU" dirty="0"/>
              <a:t>о видеозвонке предупреждайте заранее</a:t>
            </a:r>
            <a:br>
              <a:rPr lang="ru-RU" sz="1600" dirty="0"/>
            </a:br>
            <a:r>
              <a:rPr lang="ru-RU" dirty="0"/>
              <a:t>голосовые сообщения только по согласованию 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сторон при равном статусе 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(         тому, кто выше по статусу)</a:t>
            </a:r>
            <a:br>
              <a:rPr lang="ru-RU" sz="1600" dirty="0"/>
            </a:br>
            <a:r>
              <a:rPr lang="ru-RU" dirty="0"/>
              <a:t>сообщения только в рабочее время</a:t>
            </a:r>
            <a:br>
              <a:rPr lang="ru-RU" sz="1600" dirty="0"/>
            </a:br>
            <a:r>
              <a:rPr lang="ru-RU" dirty="0"/>
              <a:t>фотография, соответствующая деловому 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статусу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2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2067516"/>
            <a:ext cx="216331" cy="259584"/>
          </a:xfrm>
          <a:prstGeom prst="rect">
            <a:avLst/>
          </a:prstGeom>
          <a:noFill/>
        </p:spPr>
      </p:pic>
      <p:pic>
        <p:nvPicPr>
          <p:cNvPr id="2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2469636"/>
            <a:ext cx="216331" cy="259584"/>
          </a:xfrm>
          <a:prstGeom prst="rect">
            <a:avLst/>
          </a:prstGeom>
          <a:noFill/>
        </p:spPr>
      </p:pic>
      <p:pic>
        <p:nvPicPr>
          <p:cNvPr id="2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2859604"/>
            <a:ext cx="216331" cy="259584"/>
          </a:xfrm>
          <a:prstGeom prst="rect">
            <a:avLst/>
          </a:prstGeom>
          <a:noFill/>
        </p:spPr>
      </p:pic>
      <p:pic>
        <p:nvPicPr>
          <p:cNvPr id="2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3241424"/>
            <a:ext cx="216331" cy="259584"/>
          </a:xfrm>
          <a:prstGeom prst="rect">
            <a:avLst/>
          </a:prstGeom>
          <a:noFill/>
        </p:spPr>
      </p:pic>
      <p:pic>
        <p:nvPicPr>
          <p:cNvPr id="4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3717032"/>
            <a:ext cx="216331" cy="259584"/>
          </a:xfrm>
          <a:prstGeom prst="rect">
            <a:avLst/>
          </a:prstGeom>
          <a:noFill/>
        </p:spPr>
      </p:pic>
      <p:pic>
        <p:nvPicPr>
          <p:cNvPr id="4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2230" y="4943668"/>
            <a:ext cx="216331" cy="259584"/>
          </a:xfrm>
          <a:prstGeom prst="rect">
            <a:avLst/>
          </a:prstGeom>
          <a:noFill/>
        </p:spPr>
      </p:pic>
      <p:pic>
        <p:nvPicPr>
          <p:cNvPr id="4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5164" y="5371184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r="5113"/>
          <a:stretch/>
        </p:blipFill>
        <p:spPr>
          <a:xfrm>
            <a:off x="5796136" y="2855164"/>
            <a:ext cx="2939308" cy="3367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5"/>
          <a:srcRect l="39386" t="17730" r="52409" b="66018"/>
          <a:stretch/>
        </p:blipFill>
        <p:spPr bwMode="auto">
          <a:xfrm>
            <a:off x="1072183" y="4446067"/>
            <a:ext cx="392771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871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199654"/>
            <a:ext cx="7740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СРЕДСТВА НЕВЕРБАЛЬНОГО ПОВЕДЕНИЯ</a:t>
            </a:r>
          </a:p>
          <a:p>
            <a:pPr lvl="0" algn="ctr"/>
            <a:r>
              <a:rPr lang="ru-RU" sz="1600" b="1" dirty="0"/>
              <a:t>МЫ СПОСОБНЫ ПРОЧИТАТЬ ЧЕЛОВЕКА НАСТОЛЬКО ХОРОШО, </a:t>
            </a:r>
            <a:endParaRPr lang="en-US" sz="1600" b="1" dirty="0"/>
          </a:p>
          <a:p>
            <a:pPr lvl="0" algn="ctr"/>
            <a:r>
              <a:rPr lang="ru-RU" sz="1600" b="1" dirty="0"/>
              <a:t>НАСКОЛЬКО МЫ ЭТОГО ХОТИМ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765" y="2564904"/>
            <a:ext cx="2088232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ВЫРАЖЕНИЕ ЛИЦА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ВЗГЛЯД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ТОН ГОЛОСА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ЖЕСТЫ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ПОЗЫ ТЕЛА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ТЕЛОДВИЖЕНИЯ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ВЕГЕТАТИВНЫЕ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РЕАКЦИИ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ru-RU" sz="1700" dirty="0"/>
              <a:t>ТАТУИРОВКИ</a:t>
            </a:r>
          </a:p>
        </p:txBody>
      </p:sp>
      <p:pic>
        <p:nvPicPr>
          <p:cNvPr id="2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237" y="2687833"/>
            <a:ext cx="216331" cy="259584"/>
          </a:xfrm>
          <a:prstGeom prst="rect">
            <a:avLst/>
          </a:prstGeom>
          <a:noFill/>
        </p:spPr>
      </p:pic>
      <p:pic>
        <p:nvPicPr>
          <p:cNvPr id="2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237" y="3089953"/>
            <a:ext cx="216331" cy="259584"/>
          </a:xfrm>
          <a:prstGeom prst="rect">
            <a:avLst/>
          </a:prstGeom>
          <a:noFill/>
        </p:spPr>
      </p:pic>
      <p:pic>
        <p:nvPicPr>
          <p:cNvPr id="2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237" y="3479921"/>
            <a:ext cx="216331" cy="259584"/>
          </a:xfrm>
          <a:prstGeom prst="rect">
            <a:avLst/>
          </a:prstGeom>
          <a:noFill/>
        </p:spPr>
      </p:pic>
      <p:pic>
        <p:nvPicPr>
          <p:cNvPr id="28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237" y="3861741"/>
            <a:ext cx="216331" cy="259584"/>
          </a:xfrm>
          <a:prstGeom prst="rect">
            <a:avLst/>
          </a:prstGeom>
          <a:noFill/>
        </p:spPr>
      </p:pic>
      <p:pic>
        <p:nvPicPr>
          <p:cNvPr id="2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237" y="4243561"/>
            <a:ext cx="216331" cy="259584"/>
          </a:xfrm>
          <a:prstGeom prst="rect">
            <a:avLst/>
          </a:prstGeom>
          <a:noFill/>
        </p:spPr>
      </p:pic>
      <p:pic>
        <p:nvPicPr>
          <p:cNvPr id="3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8248" y="4629970"/>
            <a:ext cx="216331" cy="259584"/>
          </a:xfrm>
          <a:prstGeom prst="rect">
            <a:avLst/>
          </a:prstGeom>
          <a:noFill/>
        </p:spPr>
      </p:pic>
      <p:pic>
        <p:nvPicPr>
          <p:cNvPr id="3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237" y="5030608"/>
            <a:ext cx="216331" cy="259584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419871" y="2564904"/>
            <a:ext cx="180020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ПОХОДКА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СМЕХ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НАПЕВАНИЕ МЕЛОДИЙ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ПРОИЗНОШЕНИЕ МЕЖДОМЕТИЙ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ОДЕЖДА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ПРИЧЕСКА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УКРАШЕНИЯ</a:t>
            </a:r>
          </a:p>
        </p:txBody>
      </p:sp>
      <p:pic>
        <p:nvPicPr>
          <p:cNvPr id="3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9525" y="2687833"/>
            <a:ext cx="216331" cy="259584"/>
          </a:xfrm>
          <a:prstGeom prst="rect">
            <a:avLst/>
          </a:prstGeom>
          <a:noFill/>
        </p:spPr>
      </p:pic>
      <p:pic>
        <p:nvPicPr>
          <p:cNvPr id="38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9525" y="3089953"/>
            <a:ext cx="216331" cy="259584"/>
          </a:xfrm>
          <a:prstGeom prst="rect">
            <a:avLst/>
          </a:prstGeom>
          <a:noFill/>
        </p:spPr>
      </p:pic>
      <p:pic>
        <p:nvPicPr>
          <p:cNvPr id="3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9525" y="3479921"/>
            <a:ext cx="216331" cy="259584"/>
          </a:xfrm>
          <a:prstGeom prst="rect">
            <a:avLst/>
          </a:prstGeom>
          <a:noFill/>
        </p:spPr>
      </p:pic>
      <p:pic>
        <p:nvPicPr>
          <p:cNvPr id="4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9525" y="4243561"/>
            <a:ext cx="216331" cy="259584"/>
          </a:xfrm>
          <a:prstGeom prst="rect">
            <a:avLst/>
          </a:prstGeom>
          <a:noFill/>
        </p:spPr>
      </p:pic>
      <p:pic>
        <p:nvPicPr>
          <p:cNvPr id="43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9525" y="5030608"/>
            <a:ext cx="216331" cy="259584"/>
          </a:xfrm>
          <a:prstGeom prst="rect">
            <a:avLst/>
          </a:prstGeom>
          <a:noFill/>
        </p:spPr>
      </p:pic>
      <p:pic>
        <p:nvPicPr>
          <p:cNvPr id="44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9525" y="5412428"/>
            <a:ext cx="216331" cy="259584"/>
          </a:xfrm>
          <a:prstGeom prst="rect">
            <a:avLst/>
          </a:prstGeom>
          <a:noFill/>
        </p:spPr>
      </p:pic>
      <p:pic>
        <p:nvPicPr>
          <p:cNvPr id="45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237" y="5780019"/>
            <a:ext cx="216331" cy="259584"/>
          </a:xfrm>
          <a:prstGeom prst="rect">
            <a:avLst/>
          </a:prstGeom>
          <a:noFill/>
        </p:spPr>
      </p:pic>
      <p:pic>
        <p:nvPicPr>
          <p:cNvPr id="4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59525" y="5780019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r="9866"/>
          <a:stretch/>
        </p:blipFill>
        <p:spPr>
          <a:xfrm>
            <a:off x="5161002" y="2825874"/>
            <a:ext cx="3731478" cy="30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09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1570" y="1116033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ДИСТАНЦИЯ ОБЩЕНИЯ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8" y="2204864"/>
            <a:ext cx="7766024" cy="24482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71600" y="4653136"/>
            <a:ext cx="2040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До 0,6м</a:t>
            </a:r>
          </a:p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lvl="0" algn="ctr"/>
            <a:r>
              <a:rPr lang="ru-RU" dirty="0"/>
              <a:t>Интимная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9897" y="4653136"/>
            <a:ext cx="2040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От 0,6 до 1,5м</a:t>
            </a:r>
          </a:p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lvl="0" algn="ctr"/>
            <a:r>
              <a:rPr lang="ru-RU" dirty="0"/>
              <a:t>Личная</a:t>
            </a:r>
          </a:p>
          <a:p>
            <a:pPr lvl="0" algn="ctr"/>
            <a:r>
              <a:rPr lang="ru-RU" dirty="0"/>
              <a:t>(деловая)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56120" y="4653136"/>
            <a:ext cx="2040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От 1,5 до 3,6м</a:t>
            </a:r>
          </a:p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lvl="0" algn="ctr"/>
            <a:r>
              <a:rPr lang="ru-RU" dirty="0"/>
              <a:t>Социальная</a:t>
            </a:r>
          </a:p>
          <a:p>
            <a:pPr lvl="0" algn="ctr"/>
            <a:r>
              <a:rPr lang="ru-RU" dirty="0"/>
              <a:t>(формальная)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2343" y="4639381"/>
            <a:ext cx="2040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свыше 3,6м</a:t>
            </a:r>
          </a:p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lvl="0" algn="ctr"/>
            <a:r>
              <a:rPr lang="ru-RU" dirty="0"/>
              <a:t>Открытая</a:t>
            </a:r>
          </a:p>
          <a:p>
            <a:pPr lvl="0" algn="ctr"/>
            <a:r>
              <a:rPr lang="ru-RU" dirty="0"/>
              <a:t>(публичная)</a:t>
            </a:r>
          </a:p>
        </p:txBody>
      </p:sp>
    </p:spTree>
    <p:extLst>
      <p:ext uri="{BB962C8B-B14F-4D97-AF65-F5344CB8AC3E}">
        <p14:creationId xmlns:p14="http://schemas.microsoft.com/office/powerpoint/2010/main" val="749652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80170"/>
            <a:ext cx="7488832" cy="5201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625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7261" r="7004" b="8169"/>
          <a:stretch/>
        </p:blipFill>
        <p:spPr>
          <a:xfrm>
            <a:off x="3131840" y="1956526"/>
            <a:ext cx="3056650" cy="30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1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570" y="1196752"/>
            <a:ext cx="774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МАКСИМЫ В ДЕЛОВОМ ОБЩЕНИИ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1883076"/>
            <a:ext cx="338437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ВРЕМЯ - САМЫЙ ЦЕННЫЙ РЕСУРС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2006005"/>
            <a:ext cx="216331" cy="2595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2278690"/>
            <a:ext cx="4176464" cy="8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цените свои ресурсы и уважайте чужие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тайминг - это святое!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00800" y="2510041"/>
            <a:ext cx="98296" cy="982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95132" y="2900561"/>
            <a:ext cx="98296" cy="982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43608" y="3243141"/>
            <a:ext cx="338437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СТАРШИНСТВО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1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9080" y="3366070"/>
            <a:ext cx="216331" cy="25958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59632" y="3638755"/>
            <a:ext cx="4968552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статус и старшинство - отправная точка в общении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00800" y="3870106"/>
            <a:ext cx="98296" cy="982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38793" y="4259520"/>
            <a:ext cx="3384376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ГРАНИЦЫ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pic>
        <p:nvPicPr>
          <p:cNvPr id="3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4265" y="4382449"/>
            <a:ext cx="216331" cy="259584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254817" y="4655134"/>
            <a:ext cx="3965256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следует четко разграничивать личное и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публичное пространство, а также 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соблюдать свои и чужие границы</a:t>
            </a:r>
            <a:endParaRPr lang="ru-RU" sz="1700" dirty="0">
              <a:latin typeface="Arial Black" panose="020B0A040201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93604" y="4883924"/>
            <a:ext cx="98296" cy="982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3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1794" y="1124744"/>
            <a:ext cx="364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ВЕКТОР УВАЖЕНИЯ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709519"/>
            <a:ext cx="59046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Статус и должность человека в компании!</a:t>
            </a:r>
            <a:br>
              <a:rPr lang="ru-RU" sz="1600" dirty="0"/>
            </a:br>
            <a:r>
              <a:rPr lang="ru-RU" dirty="0"/>
              <a:t>Возраст (только при равном положении коллег)</a:t>
            </a:r>
            <a:br>
              <a:rPr lang="ru-RU" sz="1600" dirty="0"/>
            </a:br>
            <a:r>
              <a:rPr lang="ru-RU" dirty="0"/>
              <a:t>Гендер не играет роли!</a:t>
            </a:r>
            <a:endParaRPr lang="ru-RU" sz="1700" dirty="0"/>
          </a:p>
        </p:txBody>
      </p:sp>
      <p:pic>
        <p:nvPicPr>
          <p:cNvPr id="10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2704" y="1860796"/>
            <a:ext cx="216331" cy="259584"/>
          </a:xfrm>
          <a:prstGeom prst="rect">
            <a:avLst/>
          </a:prstGeom>
          <a:noFill/>
        </p:spPr>
      </p:pic>
      <p:pic>
        <p:nvPicPr>
          <p:cNvPr id="11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2704" y="2249141"/>
            <a:ext cx="216331" cy="259584"/>
          </a:xfrm>
          <a:prstGeom prst="rect">
            <a:avLst/>
          </a:prstGeom>
          <a:noFill/>
        </p:spPr>
      </p:pic>
      <p:pic>
        <p:nvPicPr>
          <p:cNvPr id="12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2704" y="2637486"/>
            <a:ext cx="216331" cy="2595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1972" r="4246" b="6493"/>
          <a:stretch/>
        </p:blipFill>
        <p:spPr>
          <a:xfrm>
            <a:off x="2627784" y="3048347"/>
            <a:ext cx="3672408" cy="33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" y="-99392"/>
            <a:ext cx="9397626" cy="70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828" y="90872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ПРИВЕТСТВИЕ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0156" y="1551562"/>
            <a:ext cx="374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УСТНО (!!!) первым приветствуют: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945618"/>
            <a:ext cx="36005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700" dirty="0"/>
              <a:t>ПОДЧИНЕННЫЙ - </a:t>
            </a:r>
          </a:p>
          <a:p>
            <a:pPr lvl="0" algn="r">
              <a:lnSpc>
                <a:spcPct val="150000"/>
              </a:lnSpc>
            </a:pPr>
            <a:r>
              <a:rPr lang="ru-RU" sz="1700" dirty="0"/>
              <a:t>СОТРУДНИК 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1599" y="1945617"/>
            <a:ext cx="31947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РУКОВОДИТЕЛЯ 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КЛИЕНТА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83860" y="2852936"/>
            <a:ext cx="6552728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6840" y="2929982"/>
            <a:ext cx="36005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700" dirty="0"/>
              <a:t>МЛАДШИЙ - </a:t>
            </a:r>
          </a:p>
          <a:p>
            <a:pPr lvl="0" algn="r">
              <a:lnSpc>
                <a:spcPct val="150000"/>
              </a:lnSpc>
            </a:pPr>
            <a:r>
              <a:rPr lang="ru-RU" sz="1700" dirty="0"/>
              <a:t>МУЖЧИНА -</a:t>
            </a:r>
          </a:p>
          <a:p>
            <a:pPr lvl="0" algn="r">
              <a:lnSpc>
                <a:spcPct val="150000"/>
              </a:lnSpc>
            </a:pPr>
            <a:r>
              <a:rPr lang="ru-RU" sz="1600" dirty="0"/>
              <a:t>ВХОДЯЩИЙ</a:t>
            </a:r>
            <a:r>
              <a:rPr lang="ru-RU" dirty="0"/>
              <a:t> -</a:t>
            </a:r>
            <a:r>
              <a:rPr lang="ru-RU" sz="17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8807" y="2929981"/>
            <a:ext cx="3194777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СТАРШЕГО 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ЖЕНЩИНУ</a:t>
            </a:r>
          </a:p>
          <a:p>
            <a:pPr lvl="0">
              <a:lnSpc>
                <a:spcPct val="150000"/>
              </a:lnSpc>
            </a:pPr>
            <a:r>
              <a:rPr lang="ru-RU" sz="1600" dirty="0"/>
              <a:t>ПРИСУТСТВУЮЩЕГО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0"/>
          <a:stretch/>
        </p:blipFill>
        <p:spPr>
          <a:xfrm>
            <a:off x="2859908" y="4202136"/>
            <a:ext cx="3803380" cy="2108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097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9135" y="1116033"/>
            <a:ext cx="645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РЕЧЕВЫЕ ФОРМУЛЫ ПРИВЕТСТВИЯ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4802" y="1804754"/>
            <a:ext cx="400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ДОБРЫЙ ДЕНЬ </a:t>
            </a:r>
            <a:r>
              <a:rPr lang="en-US" sz="2000" dirty="0"/>
              <a:t>VS </a:t>
            </a:r>
            <a:r>
              <a:rPr lang="ru-RU" sz="2000" dirty="0"/>
              <a:t>ЗДРАВСТВУЙТЕ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472" y="2424078"/>
            <a:ext cx="3168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ДОБРОЕ УТРО - С 06 ДО 12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ДОБРЫЙ ДЕНЬ - С 12 ДО 18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ДОБРЫЙ ВЕЧЕР - С 18 ДО 24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ДОБРАЯ НОЧЬ - С 00 ДО 06</a:t>
            </a:r>
          </a:p>
          <a:p>
            <a:pPr lvl="0">
              <a:lnSpc>
                <a:spcPct val="150000"/>
              </a:lnSpc>
            </a:pPr>
            <a:endParaRPr lang="ru-RU" sz="1700" dirty="0"/>
          </a:p>
          <a:p>
            <a:pPr lvl="0">
              <a:lnSpc>
                <a:spcPct val="150000"/>
              </a:lnSpc>
            </a:pPr>
            <a:endParaRPr lang="ru-RU" sz="1700" dirty="0"/>
          </a:p>
          <a:p>
            <a:pPr lvl="0">
              <a:lnSpc>
                <a:spcPct val="150000"/>
              </a:lnSpc>
            </a:pPr>
            <a:r>
              <a:rPr lang="ru-RU" sz="1400" dirty="0"/>
              <a:t>ДОБРОГО ДНЯ</a:t>
            </a:r>
          </a:p>
          <a:p>
            <a:pPr lvl="0">
              <a:lnSpc>
                <a:spcPct val="150000"/>
              </a:lnSpc>
            </a:pPr>
            <a:endParaRPr lang="ru-RU" sz="1400" dirty="0"/>
          </a:p>
          <a:p>
            <a:pPr lvl="0">
              <a:lnSpc>
                <a:spcPct val="150000"/>
              </a:lnSpc>
            </a:pPr>
            <a:r>
              <a:rPr lang="ru-RU" sz="1400" dirty="0"/>
              <a:t>ДОБРОГО ВРЕМЕНИ СУТОК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44" y="2547007"/>
            <a:ext cx="216331" cy="259584"/>
          </a:xfrm>
          <a:prstGeom prst="rect">
            <a:avLst/>
          </a:prstGeom>
          <a:noFill/>
        </p:spPr>
      </p:pic>
      <p:pic>
        <p:nvPicPr>
          <p:cNvPr id="7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44" y="2949127"/>
            <a:ext cx="216331" cy="259584"/>
          </a:xfrm>
          <a:prstGeom prst="rect">
            <a:avLst/>
          </a:prstGeom>
          <a:noFill/>
        </p:spPr>
      </p:pic>
      <p:pic>
        <p:nvPicPr>
          <p:cNvPr id="8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43" y="3351247"/>
            <a:ext cx="216331" cy="259584"/>
          </a:xfrm>
          <a:prstGeom prst="rect">
            <a:avLst/>
          </a:prstGeom>
          <a:noFill/>
        </p:spPr>
      </p:pic>
      <p:pic>
        <p:nvPicPr>
          <p:cNvPr id="9" name="Picture 2" descr="C:\Users\user\Downloads\Этикет___\11-118415_check-log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43" y="3729124"/>
            <a:ext cx="216331" cy="25958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77" y="2543192"/>
            <a:ext cx="3836763" cy="2397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5"/>
          <a:srcRect l="39386" t="17730" r="52409" b="66018"/>
          <a:stretch/>
        </p:blipFill>
        <p:spPr bwMode="auto">
          <a:xfrm>
            <a:off x="1043608" y="4760170"/>
            <a:ext cx="432048" cy="475253"/>
          </a:xfrm>
          <a:prstGeom prst="rect">
            <a:avLst/>
          </a:prstGeom>
          <a:noFill/>
        </p:spPr>
      </p:pic>
      <p:pic>
        <p:nvPicPr>
          <p:cNvPr id="13" name="Picture 2" descr="C:\Users\user\Downloads\1\QIP Shot - Screen 2238.png"/>
          <p:cNvPicPr>
            <a:picLocks noChangeAspect="1" noChangeArrowheads="1"/>
          </p:cNvPicPr>
          <p:nvPr/>
        </p:nvPicPr>
        <p:blipFill rotWithShape="1">
          <a:blip r:embed="rId5"/>
          <a:srcRect l="39386" t="17730" r="52409" b="66018"/>
          <a:stretch/>
        </p:blipFill>
        <p:spPr bwMode="auto">
          <a:xfrm>
            <a:off x="1043608" y="5358075"/>
            <a:ext cx="432048" cy="475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02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13" y="-99392"/>
            <a:ext cx="9397626" cy="7056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4702" y="1069417"/>
            <a:ext cx="506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/>
              <a:t>РУКОПОЖАТИЕ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7005" y="1603799"/>
            <a:ext cx="386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РУКУ для приветствия предлагают: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6037" y="2188575"/>
            <a:ext cx="36005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700" dirty="0"/>
              <a:t>РУКОВОДИТЕЛЬ - </a:t>
            </a:r>
          </a:p>
          <a:p>
            <a:pPr lvl="0" algn="r">
              <a:lnSpc>
                <a:spcPct val="150000"/>
              </a:lnSpc>
            </a:pPr>
            <a:r>
              <a:rPr lang="ru-RU" sz="1700" dirty="0"/>
              <a:t>ХОЗЯИН -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08004" y="2188574"/>
            <a:ext cx="31947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ПОДЧИНЕННОМУ 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КЛИЕНТУ / ГОСТЮ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430265" y="3140968"/>
            <a:ext cx="6552728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83245" y="3167598"/>
            <a:ext cx="36005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700" dirty="0"/>
              <a:t>СТАРШИЕ - </a:t>
            </a:r>
          </a:p>
          <a:p>
            <a:pPr lvl="0" algn="r">
              <a:lnSpc>
                <a:spcPct val="150000"/>
              </a:lnSpc>
            </a:pPr>
            <a:r>
              <a:rPr lang="ru-RU" sz="1700" dirty="0"/>
              <a:t>ЖЕНЩИНЫ 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85212" y="3167597"/>
            <a:ext cx="31947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700" dirty="0"/>
              <a:t>МЛАДШИМ </a:t>
            </a:r>
          </a:p>
          <a:p>
            <a:pPr lvl="0">
              <a:lnSpc>
                <a:spcPct val="150000"/>
              </a:lnSpc>
            </a:pPr>
            <a:r>
              <a:rPr lang="ru-RU" sz="1700" dirty="0"/>
              <a:t>МУЖЧИНАМ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73" y="4070222"/>
            <a:ext cx="3043112" cy="238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1081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1696</Words>
  <Application>Microsoft Office PowerPoint</Application>
  <PresentationFormat>Экран (4:3)</PresentationFormat>
  <Paragraphs>374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Arial Black</vt:lpstr>
      <vt:lpstr>Calibri</vt:lpstr>
      <vt:lpstr>Calibri (Основной текст)k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Денис Шестаков</cp:lastModifiedBy>
  <cp:revision>522</cp:revision>
  <dcterms:created xsi:type="dcterms:W3CDTF">2021-03-10T07:35:45Z</dcterms:created>
  <dcterms:modified xsi:type="dcterms:W3CDTF">2023-09-21T21:17:42Z</dcterms:modified>
</cp:coreProperties>
</file>